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media/image11.jpeg" ContentType="image/jpeg"/>
  <Override PartName="/ppt/media/image10.png" ContentType="image/png"/>
  <Override PartName="/ppt/media/image4.jpeg" ContentType="image/jpeg"/>
  <Override PartName="/ppt/media/image5.gif" ContentType="image/gif"/>
  <Override PartName="/ppt/media/image8.png" ContentType="image/png"/>
  <Override PartName="/ppt/media/image1.jpeg" ContentType="image/jpeg"/>
  <Override PartName="/ppt/media/image7.png" ContentType="image/png"/>
  <Override PartName="/ppt/media/image2.jpeg" ContentType="image/jpeg"/>
  <Override PartName="/ppt/media/image6.png" ContentType="image/png"/>
  <Override PartName="/ppt/media/image3.jpeg" ContentType="image/jpeg"/>
  <Override PartName="/ppt/media/image9.png" ContentType="image/png"/>
  <Override PartName="/ppt/slideLayouts/slideLayout2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6.xml.rels" ContentType="application/vnd.openxmlformats-package.relationships+xml"/>
  <Override PartName="/ppt/slideLayouts/slideLayout1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9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8.xml" ContentType="application/vnd.openxmlformats-officedocument.presentationml.slide+xml"/>
  <Override PartName="/ppt/slides/slide14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15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4.xml" ContentType="application/vnd.openxmlformats-officedocument.presentationml.slide+xml"/>
  <Override PartName="/ppt/slides/slide16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17.xml" ContentType="application/vnd.openxmlformats-officedocument.presentationml.slide+xml"/>
  <Override PartName="/ppt/slides/_rels/slide5.xml.rels" ContentType="application/vnd.openxmlformats-package.relationships+xml"/>
  <Override PartName="/ppt/slides/_rels/slide13.xml.rels" ContentType="application/vnd.openxmlformats-package.relationships+xml"/>
  <Override PartName="/ppt/slides/_rels/slide17.xml.rels" ContentType="application/vnd.openxmlformats-package.relationships+xml"/>
  <Override PartName="/ppt/slides/_rels/slide4.xml.rels" ContentType="application/vnd.openxmlformats-package.relationships+xml"/>
  <Override PartName="/ppt/slides/_rels/slide12.xml.rels" ContentType="application/vnd.openxmlformats-package.relationships+xml"/>
  <Override PartName="/ppt/slides/_rels/slide16.xml.rels" ContentType="application/vnd.openxmlformats-package.relationships+xml"/>
  <Override PartName="/ppt/slides/_rels/slide11.xml.rels" ContentType="application/vnd.openxmlformats-package.relationships+xml"/>
  <Override PartName="/ppt/slides/_rels/slide15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3.xml.rels" ContentType="application/vnd.openxmlformats-package.relationships+xml"/>
  <Override PartName="/ppt/slides/_rels/slide7.xml.rels" ContentType="application/vnd.openxmlformats-package.relationships+xml"/>
  <Override PartName="/ppt/slides/_rels/slide2.xml.rels" ContentType="application/vnd.openxmlformats-package.relationships+xml"/>
  <Override PartName="/ppt/slides/_rels/slide6.xml.rels" ContentType="application/vnd.openxmlformats-package.relationships+xml"/>
  <Override PartName="/ppt/slides/_rels/slide18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57200" y="38448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4673520" y="14814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4673520" y="38448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457200" y="38448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5" name="PlaceHolder 3"/>
          <p:cNvSpPr>
            <a:spLocks noGrp="1"/>
          </p:cNvSpPr>
          <p:nvPr>
            <p:ph type="body"/>
          </p:nvPr>
        </p:nvSpPr>
        <p:spPr>
          <a:xfrm>
            <a:off x="4673520" y="14814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6" name="PlaceHolder 2"/>
          <p:cNvSpPr>
            <a:spLocks noGrp="1"/>
          </p:cNvSpPr>
          <p:nvPr>
            <p:ph type="subTitle"/>
          </p:nvPr>
        </p:nvSpPr>
        <p:spPr>
          <a:xfrm>
            <a:off x="457200" y="1481400"/>
            <a:ext cx="8229240" cy="45259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82292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3520" y="14814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732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57200" y="38448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673520" y="14814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457200" y="1481400"/>
            <a:ext cx="8229240" cy="45259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3520" y="14814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673520" y="38448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4673520" y="14814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457200" y="3844800"/>
            <a:ext cx="822852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457200" y="38448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4673520" y="14814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2" name="PlaceHolder 4"/>
          <p:cNvSpPr>
            <a:spLocks noGrp="1"/>
          </p:cNvSpPr>
          <p:nvPr>
            <p:ph type="body"/>
          </p:nvPr>
        </p:nvSpPr>
        <p:spPr>
          <a:xfrm>
            <a:off x="4673520" y="38448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3" name="PlaceHolder 5"/>
          <p:cNvSpPr>
            <a:spLocks noGrp="1"/>
          </p:cNvSpPr>
          <p:nvPr>
            <p:ph type="body"/>
          </p:nvPr>
        </p:nvSpPr>
        <p:spPr>
          <a:xfrm>
            <a:off x="457200" y="38448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6" name="PlaceHolder 3"/>
          <p:cNvSpPr>
            <a:spLocks noGrp="1"/>
          </p:cNvSpPr>
          <p:nvPr>
            <p:ph type="body"/>
          </p:nvPr>
        </p:nvSpPr>
        <p:spPr>
          <a:xfrm>
            <a:off x="4673520" y="14814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97" name="PlaceHolder 2"/>
          <p:cNvSpPr>
            <a:spLocks noGrp="1"/>
          </p:cNvSpPr>
          <p:nvPr>
            <p:ph type="subTitle"/>
          </p:nvPr>
        </p:nvSpPr>
        <p:spPr>
          <a:xfrm>
            <a:off x="457200" y="1481400"/>
            <a:ext cx="8229240" cy="45259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82292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4673520" y="14814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82292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732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457200" y="38448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4673520" y="14814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4673520" y="14814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2" name="PlaceHolder 4"/>
          <p:cNvSpPr>
            <a:spLocks noGrp="1"/>
          </p:cNvSpPr>
          <p:nvPr>
            <p:ph type="body"/>
          </p:nvPr>
        </p:nvSpPr>
        <p:spPr>
          <a:xfrm>
            <a:off x="4673520" y="38448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5" name="PlaceHolder 3"/>
          <p:cNvSpPr>
            <a:spLocks noGrp="1"/>
          </p:cNvSpPr>
          <p:nvPr>
            <p:ph type="body"/>
          </p:nvPr>
        </p:nvSpPr>
        <p:spPr>
          <a:xfrm>
            <a:off x="4673520" y="14814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6" name="PlaceHolder 4"/>
          <p:cNvSpPr>
            <a:spLocks noGrp="1"/>
          </p:cNvSpPr>
          <p:nvPr>
            <p:ph type="body"/>
          </p:nvPr>
        </p:nvSpPr>
        <p:spPr>
          <a:xfrm>
            <a:off x="457200" y="3844800"/>
            <a:ext cx="822852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457200" y="38448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4673520" y="14814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23" name="PlaceHolder 4"/>
          <p:cNvSpPr>
            <a:spLocks noGrp="1"/>
          </p:cNvSpPr>
          <p:nvPr>
            <p:ph type="body"/>
          </p:nvPr>
        </p:nvSpPr>
        <p:spPr>
          <a:xfrm>
            <a:off x="4673520" y="38448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24" name="PlaceHolder 5"/>
          <p:cNvSpPr>
            <a:spLocks noGrp="1"/>
          </p:cNvSpPr>
          <p:nvPr>
            <p:ph type="body"/>
          </p:nvPr>
        </p:nvSpPr>
        <p:spPr>
          <a:xfrm>
            <a:off x="457200" y="38448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27" name="PlaceHolder 3"/>
          <p:cNvSpPr>
            <a:spLocks noGrp="1"/>
          </p:cNvSpPr>
          <p:nvPr>
            <p:ph type="body"/>
          </p:nvPr>
        </p:nvSpPr>
        <p:spPr>
          <a:xfrm>
            <a:off x="4673520" y="14814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3520" y="14814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732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8448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673520" y="14814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3520" y="14814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673520" y="38448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673520" y="14814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57200" y="3844800"/>
            <a:ext cx="822852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4.jpe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716400" y="5001840"/>
            <a:ext cx="3801600" cy="1442880"/>
          </a:xfrm>
          <a:prstGeom prst="rect">
            <a:avLst>
              <a:gd fmla="val 0" name="adj1"/>
              <a:gd fmla="val 0" name="adj2"/>
              <a:gd fmla="val 0" name="adj3"/>
              <a:gd fmla="val 0" name="adj4"/>
              <a:gd fmla="val 0" name="adj5"/>
              <a:gd fmla="val 0" name="adj6"/>
              <a:gd fmla="val 0" name="adj7"/>
              <a:gd fmla="val 0" name="adj8"/>
            </a:avLst>
          </a:prstGeom>
          <a:solidFill>
            <a:srgbClr val="9fcbdc"/>
          </a:solidFill>
        </p:spPr>
      </p:sp>
      <p:sp>
        <p:nvSpPr>
          <p:cNvPr id="1" name="CustomShape 2"/>
          <p:cNvSpPr/>
          <p:nvPr/>
        </p:nvSpPr>
        <p:spPr>
          <a:xfrm>
            <a:off x="-53640" y="5785200"/>
            <a:ext cx="3801600" cy="837720"/>
          </a:xfrm>
          <a:prstGeom prst="rect">
            <a:avLst>
              <a:gd fmla="val 0" name="adj1"/>
              <a:gd fmla="val 0" name="adj2"/>
              <a:gd fmla="val 0" name="adj3"/>
              <a:gd fmla="val 0" name="adj4"/>
              <a:gd fmla="val 0" name="adj5"/>
              <a:gd fmla="val 0" name="adj6"/>
              <a:gd fmla="val 0" name="adj7"/>
              <a:gd fmla="val 0" name="adj8"/>
            </a:avLst>
          </a:prstGeom>
          <a:solidFill>
            <a:srgbClr val="000000"/>
          </a:solidFill>
        </p:spPr>
      </p:sp>
      <p:sp>
        <p:nvSpPr>
          <p:cNvPr id="2" name="CustomShape 3"/>
          <p:cNvSpPr/>
          <p:nvPr/>
        </p:nvSpPr>
        <p:spPr>
          <a:xfrm>
            <a:off x="-6120" y="5791320"/>
            <a:ext cx="3402000" cy="1080360"/>
          </a:xfrm>
          <a:prstGeom prst="rect">
            <a:avLst/>
          </a:prstGeom>
          <a:blipFill>
            <a:blip r:embed="rId2"/>
            <a:tile/>
          </a:blipFill>
        </p:spPr>
      </p:sp>
      <p:sp>
        <p:nvSpPr>
          <p:cNvPr id="3" name="Line 4"/>
          <p:cNvSpPr/>
          <p:nvPr/>
        </p:nvSpPr>
        <p:spPr>
          <a:xfrm>
            <a:off x="-9000" y="5787720"/>
            <a:ext cx="3405240" cy="1084320"/>
          </a:xfrm>
          <a:prstGeom prst="line">
            <a:avLst/>
          </a:prstGeom>
          <a:ln w="12240">
            <a:solidFill>
              <a:srgbClr val="196f85"/>
            </a:solidFill>
            <a:miter/>
          </a:ln>
        </p:spPr>
      </p:sp>
      <p:sp>
        <p:nvSpPr>
          <p:cNvPr id="4" name="CustomShape 5"/>
          <p:cNvSpPr/>
          <p:nvPr/>
        </p:nvSpPr>
        <p:spPr>
          <a:xfrm>
            <a:off x="0" y="4664160"/>
            <a:ext cx="9150840" cy="360"/>
          </a:xfrm>
          <a:prstGeom prst="rect">
            <a:avLst/>
          </a:prstGeom>
          <a:gradFill>
            <a:gsLst>
              <a:gs pos="0">
                <a:srgbClr val="007795"/>
              </a:gs>
              <a:gs pos="50000">
                <a:srgbClr val="4bbade"/>
              </a:gs>
              <a:gs pos="100000">
                <a:srgbClr val="007795"/>
              </a:gs>
            </a:gsLst>
            <a:lin ang="3000000"/>
          </a:gradFill>
        </p:spPr>
      </p:sp>
      <p:sp>
        <p:nvSpPr>
          <p:cNvPr id="5" name="PlaceHolder 6"/>
          <p:cNvSpPr>
            <a:spLocks noGrp="1"/>
          </p:cNvSpPr>
          <p:nvPr>
            <p:ph type="title"/>
          </p:nvPr>
        </p:nvSpPr>
        <p:spPr>
          <a:xfrm>
            <a:off x="685800" y="1752480"/>
            <a:ext cx="7772040" cy="182952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ct val="100000"/>
              </a:lnSpc>
            </a:pPr>
            <a:r>
              <a:rPr b="1" lang="pt-BR" sz="4800">
                <a:solidFill>
                  <a:srgbClr val="464646"/>
                </a:solidFill>
                <a:latin typeface="Lucida Sans Unicode"/>
              </a:rPr>
              <a:t>Clique para editar o formato do texto do títuloClique para editar o estilo do título mestre</a:t>
            </a:r>
            <a:endParaRPr/>
          </a:p>
        </p:txBody>
      </p:sp>
      <p:sp>
        <p:nvSpPr>
          <p:cNvPr id="6" name="CustomShape 7"/>
          <p:cNvSpPr/>
          <p:nvPr/>
        </p:nvSpPr>
        <p:spPr>
          <a:xfrm>
            <a:off x="1687680" y="4952880"/>
            <a:ext cx="7455960" cy="487800"/>
          </a:xfrm>
          <a:prstGeom prst="rect">
            <a:avLst>
              <a:gd fmla="val 0" name="adj1"/>
              <a:gd fmla="val 0" name="adj2"/>
              <a:gd fmla="val 0" name="adj3"/>
              <a:gd fmla="val 0" name="adj4"/>
              <a:gd fmla="val 0" name="adj5"/>
              <a:gd fmla="val 0" name="adj6"/>
              <a:gd fmla="val 0" name="adj7"/>
              <a:gd fmla="val 0" name="adj8"/>
            </a:avLst>
          </a:prstGeom>
          <a:solidFill>
            <a:srgbClr val="9fcbdc"/>
          </a:solidFill>
        </p:spPr>
      </p:sp>
      <p:sp>
        <p:nvSpPr>
          <p:cNvPr id="7" name="CustomShape 8"/>
          <p:cNvSpPr/>
          <p:nvPr/>
        </p:nvSpPr>
        <p:spPr>
          <a:xfrm>
            <a:off x="35280" y="5237640"/>
            <a:ext cx="9108360" cy="788400"/>
          </a:xfrm>
          <a:prstGeom prst="rect">
            <a:avLst>
              <a:gd fmla="val 0" name="adj1"/>
              <a:gd fmla="val 0" name="adj2"/>
              <a:gd fmla="val 0" name="adj3"/>
              <a:gd fmla="val 0" name="adj4"/>
              <a:gd fmla="val 0" name="adj5"/>
              <a:gd fmla="val 0" name="adj6"/>
              <a:gd fmla="val 0" name="adj7"/>
              <a:gd fmla="val 0" name="adj8"/>
            </a:avLst>
          </a:prstGeom>
          <a:solidFill>
            <a:srgbClr val="000000"/>
          </a:solidFill>
        </p:spPr>
      </p:sp>
      <p:sp>
        <p:nvSpPr>
          <p:cNvPr id="8" name="CustomShape 9"/>
          <p:cNvSpPr/>
          <p:nvPr/>
        </p:nvSpPr>
        <p:spPr>
          <a:xfrm>
            <a:off x="0" y="5001120"/>
            <a:ext cx="9143640" cy="1863720"/>
          </a:xfrm>
          <a:prstGeom prst="rect">
            <a:avLst>
              <a:gd fmla="val 0" name="adj1"/>
              <a:gd fmla="val 0" name="adj2"/>
              <a:gd fmla="val 0" name="adj3"/>
              <a:gd fmla="val 0" name="adj4"/>
              <a:gd fmla="val 0" name="adj5"/>
              <a:gd fmla="val 0" name="adj6"/>
              <a:gd fmla="val 0" name="adj7"/>
              <a:gd fmla="val 0" name="adj8"/>
            </a:avLst>
          </a:prstGeom>
          <a:blipFill>
            <a:blip r:embed="rId3"/>
            <a:tile/>
          </a:blipFill>
        </p:spPr>
      </p:sp>
      <p:sp>
        <p:nvSpPr>
          <p:cNvPr id="9" name="Line 10"/>
          <p:cNvSpPr/>
          <p:nvPr/>
        </p:nvSpPr>
        <p:spPr>
          <a:xfrm>
            <a:off x="-3600" y="4997520"/>
            <a:ext cx="9147600" cy="790200"/>
          </a:xfrm>
          <a:prstGeom prst="line">
            <a:avLst/>
          </a:prstGeom>
          <a:ln w="12240">
            <a:solidFill>
              <a:srgbClr val="196f85"/>
            </a:solidFill>
            <a:miter/>
          </a:ln>
        </p:spPr>
      </p:sp>
      <p:sp>
        <p:nvSpPr>
          <p:cNvPr id="10" name="PlaceHolder 11"/>
          <p:cNvSpPr>
            <a:spLocks noGrp="1"/>
          </p:cNvSpPr>
          <p:nvPr>
            <p:ph type="dt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pt-BR">
                <a:solidFill>
                  <a:srgbClr val="ffffff"/>
                </a:solidFill>
                <a:latin typeface="Lucida Sans Unicode"/>
              </a:rPr>
              <a:t>09/06/15</a:t>
            </a:r>
            <a:endParaRPr/>
          </a:p>
        </p:txBody>
      </p:sp>
      <p:sp>
        <p:nvSpPr>
          <p:cNvPr id="11" name="PlaceHolder 12"/>
          <p:cNvSpPr>
            <a:spLocks noGrp="1"/>
          </p:cNvSpPr>
          <p:nvPr>
            <p:ph type="ftr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12" name="PlaceHolder 13"/>
          <p:cNvSpPr>
            <a:spLocks noGrp="1"/>
          </p:cNvSpPr>
          <p:nvPr>
            <p:ph type="sldNum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D1E19141-91F1-41A1-A171-41814121F111}" type="slidenum">
              <a:rPr lang="pt-BR">
                <a:solidFill>
                  <a:srgbClr val="ffffff"/>
                </a:solidFill>
                <a:latin typeface="Lucida Sans Unicode"/>
              </a:rPr>
              <a:t>&lt;número&gt;</a:t>
            </a:fld>
            <a:endParaRPr/>
          </a:p>
        </p:txBody>
      </p:sp>
      <p:sp>
        <p:nvSpPr>
          <p:cNvPr id="13" name="PlaceHolder 1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692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pt-BR"/>
              <a:t>Clique para editar o formato do texto da estrutura de tópicos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pt-BR"/>
              <a:t>2.º Nível da estrutura de tópicos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pt-BR"/>
              <a:t>3.º Nível da estrutura de tópicos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pt-BR"/>
              <a:t>4.º Nível da estrutura de tópicos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pt-BR"/>
              <a:t>5.º Nível da estrutura de tópicos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pt-BR"/>
              <a:t>6.º Nível da estrutura de tópicos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pt-BR"/>
              <a:t>7.º Nível da estrutura de tópicos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CustomShape 1"/>
          <p:cNvSpPr/>
          <p:nvPr/>
        </p:nvSpPr>
        <p:spPr>
          <a:xfrm>
            <a:off x="716400" y="5001840"/>
            <a:ext cx="3801600" cy="1442880"/>
          </a:xfrm>
          <a:prstGeom prst="rect">
            <a:avLst>
              <a:gd fmla="val 0" name="adj1"/>
              <a:gd fmla="val 0" name="adj2"/>
              <a:gd fmla="val 0" name="adj3"/>
              <a:gd fmla="val 0" name="adj4"/>
              <a:gd fmla="val 0" name="adj5"/>
              <a:gd fmla="val 0" name="adj6"/>
              <a:gd fmla="val 0" name="adj7"/>
              <a:gd fmla="val 0" name="adj8"/>
            </a:avLst>
          </a:prstGeom>
          <a:solidFill>
            <a:srgbClr val="9fcbdc"/>
          </a:solidFill>
        </p:spPr>
      </p:sp>
      <p:sp>
        <p:nvSpPr>
          <p:cNvPr id="47" name="CustomShape 2"/>
          <p:cNvSpPr/>
          <p:nvPr/>
        </p:nvSpPr>
        <p:spPr>
          <a:xfrm>
            <a:off x="-53640" y="5785200"/>
            <a:ext cx="3801600" cy="837720"/>
          </a:xfrm>
          <a:prstGeom prst="rect">
            <a:avLst>
              <a:gd fmla="val 0" name="adj1"/>
              <a:gd fmla="val 0" name="adj2"/>
              <a:gd fmla="val 0" name="adj3"/>
              <a:gd fmla="val 0" name="adj4"/>
              <a:gd fmla="val 0" name="adj5"/>
              <a:gd fmla="val 0" name="adj6"/>
              <a:gd fmla="val 0" name="adj7"/>
              <a:gd fmla="val 0" name="adj8"/>
            </a:avLst>
          </a:prstGeom>
          <a:solidFill>
            <a:srgbClr val="000000"/>
          </a:solidFill>
        </p:spPr>
      </p:sp>
      <p:sp>
        <p:nvSpPr>
          <p:cNvPr id="48" name="CustomShape 3"/>
          <p:cNvSpPr/>
          <p:nvPr/>
        </p:nvSpPr>
        <p:spPr>
          <a:xfrm>
            <a:off x="-6120" y="5791320"/>
            <a:ext cx="3402000" cy="1080360"/>
          </a:xfrm>
          <a:prstGeom prst="rect">
            <a:avLst/>
          </a:prstGeom>
          <a:blipFill>
            <a:blip r:embed="rId2"/>
            <a:tile/>
          </a:blipFill>
        </p:spPr>
      </p:sp>
      <p:sp>
        <p:nvSpPr>
          <p:cNvPr id="49" name="Line 4"/>
          <p:cNvSpPr/>
          <p:nvPr/>
        </p:nvSpPr>
        <p:spPr>
          <a:xfrm>
            <a:off x="-9000" y="5787720"/>
            <a:ext cx="3405240" cy="1084320"/>
          </a:xfrm>
          <a:prstGeom prst="line">
            <a:avLst/>
          </a:prstGeom>
          <a:ln w="12240">
            <a:solidFill>
              <a:srgbClr val="196f85"/>
            </a:solidFill>
            <a:miter/>
          </a:ln>
        </p:spPr>
      </p:sp>
      <p:sp>
        <p:nvSpPr>
          <p:cNvPr id="50" name="PlaceHolder 5"/>
          <p:cNvSpPr>
            <a:spLocks noGrp="1"/>
          </p:cNvSpPr>
          <p:nvPr>
            <p:ph type="body"/>
          </p:nvPr>
        </p:nvSpPr>
        <p:spPr>
          <a:xfrm>
            <a:off x="457200" y="14814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StarSymbol"/>
              <a:buChar char=""/>
            </a:pPr>
            <a:r>
              <a:rPr lang="pt-BR" sz="2700">
                <a:solidFill>
                  <a:srgbClr val="000000"/>
                </a:solidFill>
                <a:latin typeface="Lucida Sans Unicode"/>
              </a:rPr>
              <a:t>Clique para editar o formato do texto da estrutura de tópicos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pt-BR" sz="2700">
                <a:solidFill>
                  <a:srgbClr val="000000"/>
                </a:solidFill>
                <a:latin typeface="Lucida Sans Unicode"/>
              </a:rPr>
              <a:t>2.º Nível da estrutura de tópicos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pt-BR" sz="2700">
                <a:solidFill>
                  <a:srgbClr val="000000"/>
                </a:solidFill>
                <a:latin typeface="Lucida Sans Unicode"/>
              </a:rPr>
              <a:t>3.º Nível da estrutura de tópicos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pt-BR" sz="2700">
                <a:solidFill>
                  <a:srgbClr val="000000"/>
                </a:solidFill>
                <a:latin typeface="Lucida Sans Unicode"/>
              </a:rPr>
              <a:t>4.º Nível da estrutura de tópicos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pt-BR" sz="2700">
                <a:solidFill>
                  <a:srgbClr val="000000"/>
                </a:solidFill>
                <a:latin typeface="Lucida Sans Unicode"/>
              </a:rPr>
              <a:t>5.º Nível da estrutura de tópicos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pt-BR" sz="2700">
                <a:solidFill>
                  <a:srgbClr val="000000"/>
                </a:solidFill>
                <a:latin typeface="Lucida Sans Unicode"/>
              </a:rPr>
              <a:t>6.º Nível da estrutura de tópicos</a:t>
            </a:r>
            <a:endParaRPr/>
          </a:p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pt-BR" sz="2700">
                <a:solidFill>
                  <a:srgbClr val="000000"/>
                </a:solidFill>
                <a:latin typeface="Lucida Sans Unicode"/>
              </a:rPr>
              <a:t>7.º Nível da estrutura de tópicosClique para editar os estilos do texto mestre</a:t>
            </a:r>
            <a:endParaRPr/>
          </a:p>
          <a:p>
            <a:pPr lvl="1">
              <a:lnSpc>
                <a:spcPct val="100000"/>
              </a:lnSpc>
              <a:buFont typeface="Verdana"/>
              <a:buChar char="◦"/>
            </a:pPr>
            <a:r>
              <a:rPr lang="pt-BR" sz="2300">
                <a:solidFill>
                  <a:srgbClr val="000000"/>
                </a:solidFill>
                <a:latin typeface="Lucida Sans Unicode"/>
              </a:rPr>
              <a:t>Segundo nível</a:t>
            </a:r>
            <a:endParaRPr/>
          </a:p>
          <a:p>
            <a:pPr lvl="1">
              <a:buFont typeface="Verdana"/>
              <a:buChar char="◦"/>
            </a:pPr>
            <a:r>
              <a:rPr lang="pt-BR" sz="2100">
                <a:solidFill>
                  <a:srgbClr val="000000"/>
                </a:solidFill>
                <a:latin typeface="Lucida Sans Unicode"/>
              </a:rPr>
              <a:t>Terceiro nível</a:t>
            </a:r>
            <a:endParaRPr/>
          </a:p>
          <a:p>
            <a:pPr lvl="2">
              <a:buFont charset="2" typeface="Wingdings 2"/>
              <a:buChar char=""/>
            </a:pPr>
            <a:r>
              <a:rPr lang="pt-BR" sz="1900">
                <a:solidFill>
                  <a:srgbClr val="000000"/>
                </a:solidFill>
                <a:latin typeface="Lucida Sans Unicode"/>
              </a:rPr>
              <a:t>Quarto nível</a:t>
            </a:r>
            <a:endParaRPr/>
          </a:p>
          <a:p>
            <a:pPr lvl="3">
              <a:buFont charset="2" typeface="Wingdings 2"/>
              <a:buChar char=""/>
            </a:pPr>
            <a:r>
              <a:rPr lang="pt-BR">
                <a:solidFill>
                  <a:srgbClr val="000000"/>
                </a:solidFill>
                <a:latin typeface="Lucida Sans Unicode"/>
              </a:rPr>
              <a:t>Quinto nível</a:t>
            </a:r>
            <a:endParaRPr/>
          </a:p>
        </p:txBody>
      </p:sp>
      <p:sp>
        <p:nvSpPr>
          <p:cNvPr id="51" name="PlaceHolder 6"/>
          <p:cNvSpPr>
            <a:spLocks noGrp="1"/>
          </p:cNvSpPr>
          <p:nvPr>
            <p:ph type="dt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pt-BR">
                <a:solidFill>
                  <a:srgbClr val="000000"/>
                </a:solidFill>
                <a:latin typeface="Lucida Sans Unicode"/>
              </a:rPr>
              <a:t>09/06/15</a:t>
            </a:r>
            <a:endParaRPr/>
          </a:p>
        </p:txBody>
      </p:sp>
      <p:sp>
        <p:nvSpPr>
          <p:cNvPr id="52" name="PlaceHolder 7"/>
          <p:cNvSpPr>
            <a:spLocks noGrp="1"/>
          </p:cNvSpPr>
          <p:nvPr>
            <p:ph type="ftr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53" name="PlaceHolder 8"/>
          <p:cNvSpPr>
            <a:spLocks noGrp="1"/>
          </p:cNvSpPr>
          <p:nvPr>
            <p:ph type="sldNum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B1A12181-C1F1-41B1-9141-1171D1319161}" type="slidenum">
              <a:rPr lang="pt-BR">
                <a:solidFill>
                  <a:srgbClr val="000000"/>
                </a:solidFill>
                <a:latin typeface="Lucida Sans Unicode"/>
              </a:rPr>
              <a:t>&lt;número&gt;</a:t>
            </a:fld>
            <a:endParaRPr/>
          </a:p>
        </p:txBody>
      </p:sp>
      <p:sp>
        <p:nvSpPr>
          <p:cNvPr id="54" name="PlaceHolder 9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b="1" lang="pt-BR" sz="4100">
                <a:solidFill>
                  <a:srgbClr val="464646"/>
                </a:solidFill>
                <a:latin typeface="Lucida Sans Unicode"/>
              </a:rPr>
              <a:t>Clique para editar o formato do texto do títuloClique para editar o estilo do título mestre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CustomShape 1"/>
          <p:cNvSpPr/>
          <p:nvPr/>
        </p:nvSpPr>
        <p:spPr>
          <a:xfrm>
            <a:off x="716400" y="5001840"/>
            <a:ext cx="3801600" cy="1442880"/>
          </a:xfrm>
          <a:prstGeom prst="rect">
            <a:avLst>
              <a:gd fmla="val 0" name="adj1"/>
              <a:gd fmla="val 0" name="adj2"/>
              <a:gd fmla="val 0" name="adj3"/>
              <a:gd fmla="val 0" name="adj4"/>
              <a:gd fmla="val 0" name="adj5"/>
              <a:gd fmla="val 0" name="adj6"/>
              <a:gd fmla="val 0" name="adj7"/>
              <a:gd fmla="val 0" name="adj8"/>
            </a:avLst>
          </a:prstGeom>
          <a:solidFill>
            <a:srgbClr val="9fcbdc"/>
          </a:solidFill>
        </p:spPr>
      </p:sp>
      <p:sp>
        <p:nvSpPr>
          <p:cNvPr id="88" name="CustomShape 2"/>
          <p:cNvSpPr/>
          <p:nvPr/>
        </p:nvSpPr>
        <p:spPr>
          <a:xfrm>
            <a:off x="-53640" y="5785200"/>
            <a:ext cx="3801600" cy="837720"/>
          </a:xfrm>
          <a:prstGeom prst="rect">
            <a:avLst>
              <a:gd fmla="val 0" name="adj1"/>
              <a:gd fmla="val 0" name="adj2"/>
              <a:gd fmla="val 0" name="adj3"/>
              <a:gd fmla="val 0" name="adj4"/>
              <a:gd fmla="val 0" name="adj5"/>
              <a:gd fmla="val 0" name="adj6"/>
              <a:gd fmla="val 0" name="adj7"/>
              <a:gd fmla="val 0" name="adj8"/>
            </a:avLst>
          </a:prstGeom>
          <a:solidFill>
            <a:srgbClr val="000000"/>
          </a:solidFill>
        </p:spPr>
      </p:sp>
      <p:sp>
        <p:nvSpPr>
          <p:cNvPr id="89" name="CustomShape 3"/>
          <p:cNvSpPr/>
          <p:nvPr/>
        </p:nvSpPr>
        <p:spPr>
          <a:xfrm>
            <a:off x="-6120" y="5791320"/>
            <a:ext cx="3402000" cy="1080360"/>
          </a:xfrm>
          <a:prstGeom prst="rect">
            <a:avLst/>
          </a:prstGeom>
          <a:blipFill>
            <a:blip r:embed="rId2"/>
            <a:tile/>
          </a:blipFill>
        </p:spPr>
      </p:sp>
      <p:sp>
        <p:nvSpPr>
          <p:cNvPr id="90" name="Line 4"/>
          <p:cNvSpPr/>
          <p:nvPr/>
        </p:nvSpPr>
        <p:spPr>
          <a:xfrm>
            <a:off x="-9000" y="5787720"/>
            <a:ext cx="3405240" cy="1084320"/>
          </a:xfrm>
          <a:prstGeom prst="line">
            <a:avLst/>
          </a:prstGeom>
          <a:ln w="12240">
            <a:solidFill>
              <a:srgbClr val="196f85"/>
            </a:solidFill>
            <a:miter/>
          </a:ln>
        </p:spPr>
      </p:sp>
      <p:sp>
        <p:nvSpPr>
          <p:cNvPr id="91" name="PlaceHolder 5"/>
          <p:cNvSpPr>
            <a:spLocks noGrp="1"/>
          </p:cNvSpPr>
          <p:nvPr>
            <p:ph type="dt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pt-BR">
                <a:solidFill>
                  <a:srgbClr val="000000"/>
                </a:solidFill>
                <a:latin typeface="Lucida Sans Unicode"/>
              </a:rPr>
              <a:t>09/06/15</a:t>
            </a:r>
            <a:endParaRPr/>
          </a:p>
        </p:txBody>
      </p:sp>
      <p:sp>
        <p:nvSpPr>
          <p:cNvPr id="92" name="PlaceHolder 6"/>
          <p:cNvSpPr>
            <a:spLocks noGrp="1"/>
          </p:cNvSpPr>
          <p:nvPr>
            <p:ph type="ftr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93" name="PlaceHolder 7"/>
          <p:cNvSpPr>
            <a:spLocks noGrp="1"/>
          </p:cNvSpPr>
          <p:nvPr>
            <p:ph type="sldNum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810181A1-01C1-41F1-B1B1-710171116181}" type="slidenum">
              <a:rPr lang="pt-BR">
                <a:solidFill>
                  <a:srgbClr val="000000"/>
                </a:solidFill>
                <a:latin typeface="Lucida Sans Unicode"/>
              </a:rPr>
              <a:t>&lt;número&gt;</a:t>
            </a:fld>
            <a:endParaRPr/>
          </a:p>
        </p:txBody>
      </p:sp>
      <p:sp>
        <p:nvSpPr>
          <p:cNvPr id="94" name="PlaceHolder 8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anchor="ctr" bIns="0" lIns="0" rIns="0" tIns="0" wrap="none"/>
          <a:p>
            <a:r>
              <a:rPr lang="pt-BR"/>
              <a:t>Clique para editar o formato do texto do título</a:t>
            </a:r>
            <a:endParaRPr/>
          </a:p>
        </p:txBody>
      </p:sp>
      <p:sp>
        <p:nvSpPr>
          <p:cNvPr id="95" name="PlaceHolder 9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692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pt-BR"/>
              <a:t>Clique para editar o formato do texto da estrutura de tópicos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pt-BR"/>
              <a:t>2.º Nível da estrutura de tópicos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pt-BR"/>
              <a:t>3.º Nível da estrutura de tópicos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pt-BR"/>
              <a:t>4.º Nível da estrutura de tópicos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pt-BR"/>
              <a:t>5.º Nível da estrutura de tópicos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pt-BR"/>
              <a:t>6.º Nível da estrutura de tópicos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pt-BR"/>
              <a:t>7.º Nível da estrutura de tópicos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5.gif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1.jpeg"/><Relationship Id="rId2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slideLayout" Target="../slideLayouts/slideLayout2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image" Target="../media/image10.png"/><Relationship Id="rId3" Type="http://schemas.openxmlformats.org/officeDocument/2006/relationships/slideLayout" Target="../slideLayouts/slideLayout2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xtShape 1"/>
          <p:cNvSpPr txBox="1"/>
          <p:nvPr/>
        </p:nvSpPr>
        <p:spPr>
          <a:xfrm>
            <a:off x="685800" y="857160"/>
            <a:ext cx="7957800" cy="171432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ct val="100000"/>
              </a:lnSpc>
            </a:pPr>
            <a:r>
              <a:rPr b="1" lang="pt-BR" sz="4800">
                <a:solidFill>
                  <a:srgbClr val="464646"/>
                </a:solidFill>
                <a:latin typeface="Lucida Sans Unicode"/>
              </a:rPr>
              <a:t>Seminário de Bioestatística Teste Qui-Quadrado </a:t>
            </a:r>
            <a:endParaRPr/>
          </a:p>
        </p:txBody>
      </p:sp>
      <p:sp>
        <p:nvSpPr>
          <p:cNvPr id="129" name="TextShape 2"/>
          <p:cNvSpPr txBox="1"/>
          <p:nvPr/>
        </p:nvSpPr>
        <p:spPr>
          <a:xfrm>
            <a:off x="714240" y="3571920"/>
            <a:ext cx="7772040" cy="1199520"/>
          </a:xfrm>
          <a:prstGeom prst="rect">
            <a:avLst/>
          </a:prstGeom>
        </p:spPr>
        <p:txBody>
          <a:bodyPr bIns="45000" lIns="45720" rIns="45720" tIns="45000"/>
          <a:p>
            <a:pPr algn="r">
              <a:lnSpc>
                <a:spcPct val="100000"/>
              </a:lnSpc>
            </a:pPr>
            <a:r>
              <a:rPr lang="pt-BR" sz="2700">
                <a:solidFill>
                  <a:srgbClr val="464646"/>
                </a:solidFill>
                <a:latin typeface="Lucida Sans Unicode"/>
              </a:rPr>
              <a:t>Indiamara Mendes</a:t>
            </a:r>
            <a:endParaRPr/>
          </a:p>
          <a:p>
            <a:pPr algn="r">
              <a:lnSpc>
                <a:spcPct val="100000"/>
              </a:lnSpc>
            </a:pPr>
            <a:r>
              <a:rPr lang="pt-BR" sz="2700">
                <a:solidFill>
                  <a:srgbClr val="464646"/>
                </a:solidFill>
                <a:latin typeface="Lucida Sans Unicode"/>
              </a:rPr>
              <a:t>Larissa  S.  SchuberT</a:t>
            </a:r>
            <a:endParaRPr/>
          </a:p>
        </p:txBody>
      </p:sp>
      <p:pic>
        <p:nvPicPr>
          <p:cNvPr descr="" id="130" name="Imagem 3"/>
          <p:cNvPicPr/>
          <p:nvPr/>
        </p:nvPicPr>
        <p:blipFill>
          <a:blip r:embed="rId1"/>
          <a:stretch>
            <a:fillRect/>
          </a:stretch>
        </p:blipFill>
        <p:spPr>
          <a:xfrm>
            <a:off x="928800" y="3571920"/>
            <a:ext cx="3123720" cy="1285560"/>
          </a:xfrm>
          <a:prstGeom prst="rect">
            <a:avLst/>
          </a:prstGeom>
        </p:spPr>
      </p:pic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extShape 1"/>
          <p:cNvSpPr txBox="1"/>
          <p:nvPr/>
        </p:nvSpPr>
        <p:spPr>
          <a:xfrm>
            <a:off x="457200" y="285840"/>
            <a:ext cx="8229240" cy="572112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pt-BR" sz="2700">
                <a:solidFill>
                  <a:srgbClr val="000000"/>
                </a:solidFill>
                <a:latin typeface="Lucida Sans Unicode"/>
              </a:rPr>
              <a:t>Tabela Qui -Quadrado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descr="" id="150" name="Imagem 2"/>
          <p:cNvPicPr/>
          <p:nvPr/>
        </p:nvPicPr>
        <p:blipFill>
          <a:blip r:embed="rId1"/>
          <a:stretch>
            <a:fillRect/>
          </a:stretch>
        </p:blipFill>
        <p:spPr>
          <a:xfrm>
            <a:off x="1785960" y="857160"/>
            <a:ext cx="5071680" cy="5786280"/>
          </a:xfrm>
          <a:prstGeom prst="rect">
            <a:avLst/>
          </a:prstGeom>
        </p:spPr>
      </p:pic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CustomShape 1"/>
          <p:cNvSpPr/>
          <p:nvPr/>
        </p:nvSpPr>
        <p:spPr>
          <a:xfrm>
            <a:off x="539640" y="548640"/>
            <a:ext cx="8352720" cy="121788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pt-BR" sz="3200">
                <a:solidFill>
                  <a:srgbClr val="000000"/>
                </a:solidFill>
                <a:latin typeface="Lucida Sans Unicode"/>
              </a:rPr>
              <a:t>Eficácia do AZT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pt-BR">
                <a:solidFill>
                  <a:srgbClr val="000000"/>
                </a:solidFill>
                <a:latin typeface="Lucida Sans Unicode"/>
              </a:rPr>
              <a:t> </a:t>
            </a:r>
            <a:r>
              <a:rPr lang="pt-BR" sz="2400">
                <a:solidFill>
                  <a:srgbClr val="000000"/>
                </a:solidFill>
                <a:latin typeface="Lucida Sans Unicode"/>
              </a:rPr>
              <a:t>Valores observados:</a:t>
            </a:r>
            <a:endParaRPr/>
          </a:p>
        </p:txBody>
      </p:sp>
      <p:graphicFrame>
        <p:nvGraphicFramePr>
          <p:cNvPr id="152" name="Table 2"/>
          <p:cNvGraphicFramePr/>
          <p:nvPr/>
        </p:nvGraphicFramePr>
        <p:xfrm>
          <a:off x="1475640" y="2709000"/>
          <a:ext cx="6095520" cy="1752120"/>
        </p:xfrm>
        <a:graphic>
          <a:graphicData uri="http://schemas.openxmlformats.org/drawingml/2006/table">
            <a:tbl>
              <a:tblPr/>
              <a:tblGrid>
                <a:gridCol w="1523880"/>
                <a:gridCol w="1523880"/>
                <a:gridCol w="1523880"/>
                <a:gridCol w="1523880"/>
              </a:tblGrid>
              <a:tr h="640440"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Grupo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Vivo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Morto </a:t>
                      </a:r>
                      <a:endParaRPr/>
                    </a:p>
                    <a:p>
                      <a:pPr>
                        <a:lnSpc>
                          <a:spcPct val="100000"/>
                        </a:lnSpc>
                      </a:pP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Total</a:t>
                      </a:r>
                      <a:endParaRPr/>
                    </a:p>
                  </a:txBody>
                  <a:tcPr/>
                </a:tc>
              </a:tr>
              <a:tr h="370800"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AZT 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144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 </a:t>
                      </a: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1 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145</a:t>
                      </a:r>
                      <a:endParaRPr/>
                    </a:p>
                  </a:txBody>
                  <a:tcPr/>
                </a:tc>
              </a:tr>
              <a:tr h="370800"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Placebo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121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16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137</a:t>
                      </a:r>
                      <a:endParaRPr/>
                    </a:p>
                  </a:txBody>
                  <a:tcPr/>
                </a:tc>
              </a:tr>
              <a:tr h="370080"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Total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265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17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282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" name="Table 1"/>
          <p:cNvGraphicFramePr/>
          <p:nvPr/>
        </p:nvGraphicFramePr>
        <p:xfrm>
          <a:off x="1475640" y="2709000"/>
          <a:ext cx="6095520" cy="1752120"/>
        </p:xfrm>
        <a:graphic>
          <a:graphicData uri="http://schemas.openxmlformats.org/drawingml/2006/table">
            <a:tbl>
              <a:tblPr/>
              <a:tblGrid>
                <a:gridCol w="1523880"/>
                <a:gridCol w="1523880"/>
                <a:gridCol w="1523880"/>
                <a:gridCol w="1523880"/>
              </a:tblGrid>
              <a:tr h="628560"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Grupo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Vivo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Morto </a:t>
                      </a:r>
                      <a:endParaRPr/>
                    </a:p>
                    <a:p>
                      <a:pPr>
                        <a:lnSpc>
                          <a:spcPct val="100000"/>
                        </a:lnSpc>
                      </a:pP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Total</a:t>
                      </a:r>
                      <a:endParaRPr/>
                    </a:p>
                  </a:txBody>
                  <a:tcPr/>
                </a:tc>
              </a:tr>
              <a:tr h="374400"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AZT 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136,26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8,74 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145</a:t>
                      </a:r>
                      <a:endParaRPr/>
                    </a:p>
                  </a:txBody>
                  <a:tcPr/>
                </a:tc>
              </a:tr>
              <a:tr h="374400"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Placebo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128,74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8,26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137</a:t>
                      </a:r>
                      <a:endParaRPr/>
                    </a:p>
                  </a:txBody>
                  <a:tcPr/>
                </a:tc>
              </a:tr>
              <a:tr h="374760"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Total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265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17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282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4" name="CustomShape 2"/>
          <p:cNvSpPr/>
          <p:nvPr/>
        </p:nvSpPr>
        <p:spPr>
          <a:xfrm>
            <a:off x="659880" y="1052640"/>
            <a:ext cx="3162240" cy="456120"/>
          </a:xfrm>
          <a:prstGeom prst="rect">
            <a:avLst/>
          </a:prstGeom>
        </p:spPr>
        <p:txBody>
          <a:bodyPr bIns="45000" lIns="90000" rIns="90000" tIns="45000" wrap="none"/>
          <a:p>
            <a:pPr>
              <a:lnSpc>
                <a:spcPct val="100000"/>
              </a:lnSpc>
            </a:pPr>
            <a:r>
              <a:rPr lang="pt-BR" sz="2400">
                <a:solidFill>
                  <a:srgbClr val="000000"/>
                </a:solidFill>
                <a:latin typeface="Lucida Sans Unicode"/>
              </a:rPr>
              <a:t>Valores esperados: </a:t>
            </a:r>
            <a:endParaRPr/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CustomShape 1"/>
          <p:cNvSpPr/>
          <p:nvPr/>
        </p:nvSpPr>
        <p:spPr>
          <a:xfrm>
            <a:off x="107640" y="260640"/>
            <a:ext cx="8856720" cy="44550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pt-BR" sz="1500">
                <a:solidFill>
                  <a:srgbClr val="000000"/>
                </a:solidFill>
                <a:latin typeface="Lucida Sans Unicode"/>
              </a:rPr>
              <a:t>X²= (144-136,26)²/136,26 + (1-8,74)²/8,74 + (121-128,74)²/128,74 + 16-8,26)²/8,26</a:t>
            </a:r>
            <a:endParaRPr/>
          </a:p>
          <a:p>
            <a:pPr>
              <a:lnSpc>
                <a:spcPct val="100000"/>
              </a:lnSpc>
            </a:pPr>
            <a:r>
              <a:rPr lang="pt-BR" sz="1600">
                <a:solidFill>
                  <a:srgbClr val="000000"/>
                </a:solidFill>
                <a:latin typeface="Lucida Sans Unicode"/>
              </a:rPr>
              <a:t>X² = 0,44 + 0,47 + 6,85 + 7,25</a:t>
            </a:r>
            <a:endParaRPr/>
          </a:p>
          <a:p>
            <a:pPr>
              <a:lnSpc>
                <a:spcPct val="100000"/>
              </a:lnSpc>
            </a:pPr>
            <a:r>
              <a:rPr lang="pt-BR" sz="1600">
                <a:solidFill>
                  <a:srgbClr val="000000"/>
                </a:solidFill>
                <a:latin typeface="Lucida Sans Unicode"/>
              </a:rPr>
              <a:t>X² = 15,01</a:t>
            </a:r>
            <a:endParaRPr/>
          </a:p>
          <a:p>
            <a:pPr>
              <a:lnSpc>
                <a:spcPct val="100000"/>
              </a:lnSpc>
            </a:pPr>
            <a:r>
              <a:rPr lang="pt-BR" sz="1600">
                <a:solidFill>
                  <a:srgbClr val="000000"/>
                </a:solidFill>
                <a:latin typeface="Lucida Sans Unicode"/>
              </a:rPr>
              <a:t>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pt-BR" sz="1600">
                <a:solidFill>
                  <a:srgbClr val="000000"/>
                </a:solidFill>
                <a:latin typeface="Lucida Sans Unicode"/>
              </a:rPr>
              <a:t>O valor da estatística de teste foi de 15,01. Como este valor é maior do que 3,84, valor obtido da distribuição do χ² para um nível de significância de 5%, rejeitamos a hipótese de igualdade entre os grupos de tratamento e controle. Em outras palavras, decidimos com 95% de certeza que há evidência de efeito do AZT.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pt-BR" sz="1600">
                <a:solidFill>
                  <a:srgbClr val="000000"/>
                </a:solidFill>
                <a:latin typeface="Lucida Sans Unicode"/>
              </a:rPr>
              <a:t>Cálculo do Valor P: Valor P = P[X²</a:t>
            </a:r>
            <a:r>
              <a:rPr lang="pt-BR" sz="900">
                <a:solidFill>
                  <a:srgbClr val="000000"/>
                </a:solidFill>
                <a:latin typeface="Lucida Sans Unicode"/>
              </a:rPr>
              <a:t> </a:t>
            </a:r>
            <a:r>
              <a:rPr lang="pt-BR" sz="1600">
                <a:solidFill>
                  <a:srgbClr val="000000"/>
                </a:solidFill>
                <a:latin typeface="Lucida Sans Unicode"/>
              </a:rPr>
              <a:t>≥ 15, 01] = ?</a:t>
            </a:r>
            <a:endParaRPr/>
          </a:p>
          <a:p>
            <a:pPr>
              <a:lnSpc>
                <a:spcPct val="100000"/>
              </a:lnSpc>
            </a:pPr>
            <a:r>
              <a:rPr lang="pt-BR" sz="1600">
                <a:solidFill>
                  <a:srgbClr val="000000"/>
                </a:solidFill>
                <a:latin typeface="Lucida Sans Unicode"/>
              </a:rPr>
              <a:t>Na tabela Qui-quadrado, na linha 1, vemos que este valor é aproximadamente 0,0001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pt-BR" sz="1600">
                <a:solidFill>
                  <a:srgbClr val="000000"/>
                </a:solidFill>
                <a:latin typeface="Lucida Sans Unicode"/>
              </a:rPr>
              <a:t> </a:t>
            </a:r>
            <a:r>
              <a:rPr lang="pt-BR" sz="1600">
                <a:solidFill>
                  <a:srgbClr val="000000"/>
                </a:solidFill>
                <a:latin typeface="Lucida Sans Unicode"/>
              </a:rPr>
              <a:t>Baseado neste estudo podemos dizer com grande certeza que o AZT tem efeito de prolongar a vida de pacientes com AIDS, primeira evidência necessária para a liberação do medicamento.</a:t>
            </a:r>
            <a:endParaRPr/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TextShape 1"/>
          <p:cNvSpPr txBox="1"/>
          <p:nvPr/>
        </p:nvSpPr>
        <p:spPr>
          <a:xfrm>
            <a:off x="457200" y="1143000"/>
            <a:ext cx="8229240" cy="5428800"/>
          </a:xfrm>
          <a:prstGeom prst="rect">
            <a:avLst/>
          </a:prstGeom>
        </p:spPr>
        <p:txBody>
          <a:bodyPr bIns="45000" lIns="90000" rIns="90000" tIns="45000"/>
          <a:p>
            <a:pPr algn="just">
              <a:lnSpc>
                <a:spcPct val="100000"/>
              </a:lnSpc>
            </a:pPr>
            <a:r>
              <a:rPr b="1" lang="pt-BR" sz="2000">
                <a:solidFill>
                  <a:srgbClr val="000000"/>
                </a:solidFill>
                <a:latin typeface="Lucida Sans Unicode"/>
              </a:rPr>
              <a:t>Desejando-se verificar se duas vacinas contra brucelose (uma padrão e um nova) são igualmente eficazes, pesquisadores realizaram o seguinte experimento: um grupo de 14 bezerras tomou a vacina padrão e outro grupo de 16 bezerras tomou a vacina nova.</a:t>
            </a:r>
            <a:endParaRPr/>
          </a:p>
          <a:p>
            <a:pPr algn="just">
              <a:lnSpc>
                <a:spcPct val="100000"/>
              </a:lnSpc>
            </a:pPr>
            <a:r>
              <a:rPr b="1" lang="pt-BR" sz="2000">
                <a:solidFill>
                  <a:srgbClr val="000000"/>
                </a:solidFill>
                <a:latin typeface="Lucida Sans Unicode"/>
              </a:rPr>
              <a:t>Considerando que os dois grupos estavam igualmente expostos ao risco de contrair a doença, após algum tempo, verificou-se quantos animais, em cada grupo, havia contraído a doença.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pt-BR" sz="2000">
                <a:solidFill>
                  <a:srgbClr val="000000"/>
                </a:solidFill>
                <a:latin typeface="Lucida Sans Unicode"/>
              </a:rPr>
              <a:t>Existe diferença estatisticamente significativa entre as proporções de bezerras que contraíram brucelose usando a nova vacina e a vacina padrão? (Use o teste Qui-Quadrado, com nível de significância de 5%, e calcule o valor P).</a:t>
            </a:r>
            <a:endParaRPr/>
          </a:p>
        </p:txBody>
      </p:sp>
      <p:sp>
        <p:nvSpPr>
          <p:cNvPr id="157" name="TextShape 2"/>
          <p:cNvSpPr txBox="1"/>
          <p:nvPr/>
        </p:nvSpPr>
        <p:spPr>
          <a:xfrm>
            <a:off x="457200" y="274680"/>
            <a:ext cx="8229240" cy="79668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b="1" lang="pt-BR" sz="4100">
                <a:solidFill>
                  <a:srgbClr val="464646"/>
                </a:solidFill>
                <a:latin typeface="Lucida Sans Unicode"/>
              </a:rPr>
              <a:t>EXEMPLO 2</a:t>
            </a:r>
            <a:endParaRPr/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8" name="Table 1"/>
          <p:cNvGraphicFramePr/>
          <p:nvPr/>
        </p:nvGraphicFramePr>
        <p:xfrm>
          <a:off x="457200" y="2565000"/>
          <a:ext cx="8229240" cy="1584720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040"/>
              </a:tblGrid>
              <a:tr h="396000"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2000">
                          <a:solidFill>
                            <a:srgbClr val="000000"/>
                          </a:solidFill>
                          <a:latin typeface="Lucida Sans Unicode"/>
                        </a:rPr>
                        <a:t>Vacina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2000">
                          <a:solidFill>
                            <a:srgbClr val="000000"/>
                          </a:solidFill>
                          <a:latin typeface="Lucida Sans Unicode"/>
                        </a:rPr>
                        <a:t>Sim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2000">
                          <a:solidFill>
                            <a:srgbClr val="000000"/>
                          </a:solidFill>
                          <a:latin typeface="Lucida Sans Unicode"/>
                        </a:rPr>
                        <a:t>Não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2000">
                          <a:solidFill>
                            <a:srgbClr val="000000"/>
                          </a:solidFill>
                          <a:latin typeface="Lucida Sans Unicode"/>
                        </a:rPr>
                        <a:t>Total</a:t>
                      </a:r>
                      <a:endParaRPr/>
                    </a:p>
                  </a:txBody>
                  <a:tcPr/>
                </a:tc>
              </a:tr>
              <a:tr h="396000"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2000">
                          <a:solidFill>
                            <a:srgbClr val="000000"/>
                          </a:solidFill>
                          <a:latin typeface="Lucida Sans Unicode"/>
                        </a:rPr>
                        <a:t>Padrão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10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4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14</a:t>
                      </a:r>
                      <a:endParaRPr/>
                    </a:p>
                  </a:txBody>
                  <a:tcPr/>
                </a:tc>
              </a:tr>
              <a:tr h="396000"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2000">
                          <a:solidFill>
                            <a:srgbClr val="000000"/>
                          </a:solidFill>
                          <a:latin typeface="Lucida Sans Unicode"/>
                        </a:rPr>
                        <a:t>Nova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5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11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16</a:t>
                      </a:r>
                      <a:endParaRPr/>
                    </a:p>
                  </a:txBody>
                  <a:tcPr/>
                </a:tc>
              </a:tr>
              <a:tr h="396720"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2000">
                          <a:solidFill>
                            <a:srgbClr val="000000"/>
                          </a:solidFill>
                          <a:latin typeface="Lucida Sans Unicode"/>
                        </a:rPr>
                        <a:t>Total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15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15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30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9" name="TextShape 2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b="1" lang="pt-BR" sz="4100">
                <a:solidFill>
                  <a:srgbClr val="464646"/>
                </a:solidFill>
                <a:latin typeface="Lucida Sans Unicode"/>
              </a:rPr>
              <a:t>Valores Observados</a:t>
            </a:r>
            <a:endParaRPr/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0" name="Table 1"/>
          <p:cNvGraphicFramePr/>
          <p:nvPr/>
        </p:nvGraphicFramePr>
        <p:xfrm>
          <a:off x="457200" y="1481040"/>
          <a:ext cx="8229240" cy="1584720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040"/>
              </a:tblGrid>
              <a:tr h="396000"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2000">
                          <a:solidFill>
                            <a:srgbClr val="000000"/>
                          </a:solidFill>
                          <a:latin typeface="Lucida Sans Unicode"/>
                        </a:rPr>
                        <a:t>Vacina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2000">
                          <a:solidFill>
                            <a:srgbClr val="000000"/>
                          </a:solidFill>
                          <a:latin typeface="Lucida Sans Unicode"/>
                        </a:rPr>
                        <a:t>Sim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2000">
                          <a:solidFill>
                            <a:srgbClr val="000000"/>
                          </a:solidFill>
                          <a:latin typeface="Lucida Sans Unicode"/>
                        </a:rPr>
                        <a:t>Não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2000">
                          <a:solidFill>
                            <a:srgbClr val="000000"/>
                          </a:solidFill>
                          <a:latin typeface="Lucida Sans Unicode"/>
                        </a:rPr>
                        <a:t>Total</a:t>
                      </a:r>
                      <a:endParaRPr/>
                    </a:p>
                  </a:txBody>
                  <a:tcPr/>
                </a:tc>
              </a:tr>
              <a:tr h="396000"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2000">
                          <a:solidFill>
                            <a:srgbClr val="000000"/>
                          </a:solidFill>
                          <a:latin typeface="Lucida Sans Unicode"/>
                        </a:rPr>
                        <a:t>Padrão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14x15/30 = 7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14x15/30 = 7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14</a:t>
                      </a:r>
                      <a:endParaRPr/>
                    </a:p>
                  </a:txBody>
                  <a:tcPr/>
                </a:tc>
              </a:tr>
              <a:tr h="396000"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2000">
                          <a:solidFill>
                            <a:srgbClr val="000000"/>
                          </a:solidFill>
                          <a:latin typeface="Lucida Sans Unicode"/>
                        </a:rPr>
                        <a:t>Nova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16x15/30 = 8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16x15/30 = 8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16</a:t>
                      </a:r>
                      <a:endParaRPr/>
                    </a:p>
                  </a:txBody>
                  <a:tcPr/>
                </a:tc>
              </a:tr>
              <a:tr h="396720"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2000">
                          <a:solidFill>
                            <a:srgbClr val="000000"/>
                          </a:solidFill>
                          <a:latin typeface="Lucida Sans Unicode"/>
                        </a:rPr>
                        <a:t>Total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15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15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>
                          <a:solidFill>
                            <a:srgbClr val="000000"/>
                          </a:solidFill>
                          <a:latin typeface="Lucida Sans Unicode"/>
                        </a:rPr>
                        <a:t>30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1" name="TextShape 2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b="1" lang="pt-BR" sz="4100">
                <a:solidFill>
                  <a:srgbClr val="464646"/>
                </a:solidFill>
                <a:latin typeface="Lucida Sans Unicode"/>
              </a:rPr>
              <a:t>Valores Esperados</a:t>
            </a:r>
            <a:endParaRPr/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CustomShape 1"/>
          <p:cNvSpPr/>
          <p:nvPr/>
        </p:nvSpPr>
        <p:spPr>
          <a:xfrm>
            <a:off x="251640" y="9000"/>
            <a:ext cx="8712720" cy="54860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pt-BR" sz="2000">
                <a:solidFill>
                  <a:srgbClr val="000000"/>
                </a:solidFill>
                <a:latin typeface="Lucida Sans Unicode"/>
              </a:rPr>
              <a:t>X² = (10-7)²/7 + (4-7)²/7+ (5-8)²/8 + (11-8)²/8</a:t>
            </a:r>
            <a:endParaRPr/>
          </a:p>
          <a:p>
            <a:pPr>
              <a:lnSpc>
                <a:spcPct val="100000"/>
              </a:lnSpc>
            </a:pPr>
            <a:r>
              <a:rPr lang="pt-BR" sz="2000">
                <a:solidFill>
                  <a:srgbClr val="000000"/>
                </a:solidFill>
                <a:latin typeface="Lucida Sans Unicode"/>
              </a:rPr>
              <a:t>X² = 4 821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pt-BR" sz="2000">
                <a:solidFill>
                  <a:srgbClr val="000000"/>
                </a:solidFill>
                <a:latin typeface="Lucida Sans Unicode"/>
              </a:rPr>
              <a:t>X²obs &gt; 3,84 (X²</a:t>
            </a:r>
            <a:r>
              <a:rPr lang="pt-BR" sz="1000">
                <a:solidFill>
                  <a:srgbClr val="000000"/>
                </a:solidFill>
                <a:latin typeface="Lucida Sans Unicode"/>
              </a:rPr>
              <a:t>1;0,05</a:t>
            </a:r>
            <a:r>
              <a:rPr lang="pt-BR" sz="2000">
                <a:solidFill>
                  <a:srgbClr val="000000"/>
                </a:solidFill>
                <a:latin typeface="Lucida Sans Unicode"/>
              </a:rPr>
              <a:t> = 3,84)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pt-BR">
                <a:solidFill>
                  <a:srgbClr val="000000"/>
                </a:solidFill>
                <a:latin typeface="Lucida Sans Unicode"/>
              </a:rPr>
              <a:t>Como 4,821 está na região de rejeição, rejeitamos a hipótese nula ao nível de 5% de significância.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pt-BR">
                <a:solidFill>
                  <a:srgbClr val="000000"/>
                </a:solidFill>
                <a:latin typeface="Lucida Sans Unicode"/>
              </a:rPr>
              <a:t>Cálculo do Valor P: Valor P = P[X²</a:t>
            </a:r>
            <a:r>
              <a:rPr lang="pt-BR" sz="1000">
                <a:solidFill>
                  <a:srgbClr val="000000"/>
                </a:solidFill>
                <a:latin typeface="Lucida Sans Unicode"/>
              </a:rPr>
              <a:t>1</a:t>
            </a:r>
            <a:r>
              <a:rPr lang="pt-BR">
                <a:solidFill>
                  <a:srgbClr val="000000"/>
                </a:solidFill>
                <a:latin typeface="Lucida Sans Unicode"/>
              </a:rPr>
              <a:t> &gt; 4,821] = ?</a:t>
            </a:r>
            <a:endParaRPr/>
          </a:p>
          <a:p>
            <a:pPr>
              <a:lnSpc>
                <a:spcPct val="100000"/>
              </a:lnSpc>
            </a:pPr>
            <a:r>
              <a:rPr lang="pt-BR">
                <a:solidFill>
                  <a:srgbClr val="000000"/>
                </a:solidFill>
                <a:latin typeface="Lucida Sans Unicode"/>
              </a:rPr>
              <a:t>Na tabela Qui-quadrado, na linha 1, não existe o valor 4,821. Ele está entre os valores 3,84 e 5,024, correspondentes às colunas do 5% e 2,5%, respectivamente. Assim, P[X²</a:t>
            </a:r>
            <a:r>
              <a:rPr lang="pt-BR" sz="1000">
                <a:solidFill>
                  <a:srgbClr val="000000"/>
                </a:solidFill>
                <a:latin typeface="Lucida Sans Unicode"/>
              </a:rPr>
              <a:t>1</a:t>
            </a:r>
            <a:r>
              <a:rPr lang="pt-BR">
                <a:solidFill>
                  <a:srgbClr val="000000"/>
                </a:solidFill>
                <a:latin typeface="Lucida Sans Unicode"/>
              </a:rPr>
              <a:t> &gt; 4,821] está entre 0,025 e 0,05.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pt-BR">
                <a:solidFill>
                  <a:srgbClr val="000000"/>
                </a:solidFill>
                <a:latin typeface="Lucida Sans Unicode"/>
              </a:rPr>
              <a:t>Conclusão: ao nível de significância de 5%, rejeitamos a hipótese de homogeneidade entre as proporções de animais que contraíram a doença nos grupos vacina padrão e vacina nova, em favor da hipótese de que essas proporções são diferentes (0,025 &lt; valor P &lt; 0,05).</a:t>
            </a:r>
            <a:endParaRPr/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TextShape 1"/>
          <p:cNvSpPr txBox="1"/>
          <p:nvPr/>
        </p:nvSpPr>
        <p:spPr>
          <a:xfrm>
            <a:off x="457200" y="14814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pt-BR" sz="2000">
                <a:solidFill>
                  <a:srgbClr val="000000"/>
                </a:solidFill>
                <a:latin typeface="Lucida Sans Unicode"/>
              </a:rPr>
              <a:t>CE008 - Introdução a Bioestatistica</a:t>
            </a:r>
            <a:endParaRPr/>
          </a:p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pt-BR" sz="2000">
                <a:solidFill>
                  <a:srgbClr val="000000"/>
                </a:solidFill>
                <a:latin typeface="Lucida Sans Unicode"/>
              </a:rPr>
              <a:t>http://www.ufpa.br/dicas/biome/biopdf/bioqui.pdf</a:t>
            </a:r>
            <a:endParaRPr/>
          </a:p>
        </p:txBody>
      </p:sp>
      <p:sp>
        <p:nvSpPr>
          <p:cNvPr id="164" name="TextShape 2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b="1" lang="pt-BR" sz="4100">
                <a:solidFill>
                  <a:srgbClr val="464646"/>
                </a:solidFill>
                <a:latin typeface="Lucida Sans Unicode"/>
              </a:rPr>
              <a:t>Referências Bibliográficas</a:t>
            </a:r>
            <a:endParaRPr/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Shape 1"/>
          <p:cNvSpPr txBox="1"/>
          <p:nvPr/>
        </p:nvSpPr>
        <p:spPr>
          <a:xfrm>
            <a:off x="457200" y="1481400"/>
            <a:ext cx="8229240" cy="48762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pt-BR" sz="1600">
                <a:solidFill>
                  <a:srgbClr val="000000"/>
                </a:solidFill>
                <a:latin typeface="Lucida Sans Unicode"/>
              </a:rPr>
              <a:t>     </a:t>
            </a:r>
            <a:r>
              <a:rPr lang="pt-BR">
                <a:solidFill>
                  <a:srgbClr val="000000"/>
                </a:solidFill>
                <a:latin typeface="Lucida Sans Unicode"/>
              </a:rPr>
              <a:t>Este teste serve para avaliar quantitativamente a relação entre o resultado de um experimento e a distribuição esperada para o fenômeno. </a:t>
            </a:r>
            <a:endParaRPr/>
          </a:p>
          <a:p>
            <a:pPr>
              <a:lnSpc>
                <a:spcPct val="100000"/>
              </a:lnSpc>
            </a:pPr>
            <a:r>
              <a:rPr lang="pt-BR">
                <a:solidFill>
                  <a:srgbClr val="000000"/>
                </a:solidFill>
                <a:latin typeface="Lucida Sans Unicode"/>
              </a:rPr>
              <a:t>   </a:t>
            </a:r>
            <a:endParaRPr/>
          </a:p>
          <a:p>
            <a:pPr>
              <a:lnSpc>
                <a:spcPct val="100000"/>
              </a:lnSpc>
            </a:pPr>
            <a:r>
              <a:rPr lang="pt-BR">
                <a:solidFill>
                  <a:srgbClr val="000000"/>
                </a:solidFill>
                <a:latin typeface="Lucida Sans Unicode"/>
              </a:rPr>
              <a:t>   </a:t>
            </a:r>
            <a:r>
              <a:rPr lang="pt-BR">
                <a:solidFill>
                  <a:srgbClr val="000000"/>
                </a:solidFill>
                <a:latin typeface="Lucida Sans Unicode"/>
              </a:rPr>
              <a:t>Isto é, ele nos diz com quanta certeza os valores observados podem ser aceitos como regidos pela teoria em questão.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pt-BR" sz="1900">
                <a:solidFill>
                  <a:srgbClr val="000000"/>
                </a:solidFill>
                <a:latin typeface="Lucida Sans Unicode"/>
              </a:rPr>
              <a:t>É um teste não paramétrico, ou seja, não depende dos parâmetros populacionais, como média e variância.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pt-BR" sz="1900">
                <a:solidFill>
                  <a:srgbClr val="000000"/>
                </a:solidFill>
                <a:latin typeface="Lucida Sans Unicode"/>
              </a:rPr>
              <a:t>O princípio básico deste método é comparar proporções, isto é, as possíveis divergências entre as freqüências observadas e esperadas para um certo evento.</a:t>
            </a:r>
            <a:endParaRPr/>
          </a:p>
          <a:p>
            <a:pPr>
              <a:lnSpc>
                <a:spcPct val="100000"/>
              </a:lnSpc>
            </a:pPr>
            <a:r>
              <a:rPr lang="pt-BR" sz="2700">
                <a:solidFill>
                  <a:srgbClr val="000000"/>
                </a:solidFill>
                <a:latin typeface="Lucida Sans Unicode"/>
              </a:rPr>
              <a:t> </a:t>
            </a:r>
            <a:endParaRPr/>
          </a:p>
        </p:txBody>
      </p:sp>
      <p:sp>
        <p:nvSpPr>
          <p:cNvPr id="132" name="TextShape 2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b="1" lang="pt-BR" sz="4100">
                <a:solidFill>
                  <a:srgbClr val="464646"/>
                </a:solidFill>
                <a:latin typeface="Lucida Sans Unicode"/>
              </a:rPr>
              <a:t>    </a:t>
            </a:r>
            <a:r>
              <a:rPr b="1" lang="pt-BR" sz="4100">
                <a:solidFill>
                  <a:srgbClr val="464646"/>
                </a:solidFill>
                <a:latin typeface="Lucida Sans Unicode"/>
              </a:rPr>
              <a:t>Teste Qui-Quadrado x²</a:t>
            </a:r>
            <a:endParaRPr/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" id="133" name="Imagem 5"/>
          <p:cNvPicPr/>
          <p:nvPr/>
        </p:nvPicPr>
        <p:blipFill>
          <a:blip r:embed="rId1"/>
          <a:stretch>
            <a:fillRect/>
          </a:stretch>
        </p:blipFill>
        <p:spPr>
          <a:xfrm>
            <a:off x="457200" y="428760"/>
            <a:ext cx="5184360" cy="1517760"/>
          </a:xfrm>
          <a:prstGeom prst="rect">
            <a:avLst/>
          </a:prstGeom>
        </p:spPr>
      </p:pic>
      <p:sp>
        <p:nvSpPr>
          <p:cNvPr id="134" name="CustomShape 1"/>
          <p:cNvSpPr/>
          <p:nvPr/>
        </p:nvSpPr>
        <p:spPr>
          <a:xfrm>
            <a:off x="143640" y="2300400"/>
            <a:ext cx="8856720" cy="6390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pt-BR">
                <a:solidFill>
                  <a:srgbClr val="000000"/>
                </a:solidFill>
                <a:latin typeface="Lucida Sans Unicode"/>
              </a:rPr>
              <a:t>Se não há diferença entre as proporções de ocorrência do evento nos dois grupos, então </a:t>
            </a:r>
            <a:endParaRPr/>
          </a:p>
        </p:txBody>
      </p:sp>
      <p:pic>
        <p:nvPicPr>
          <p:cNvPr descr="" id="135" name="Imagem 6"/>
          <p:cNvPicPr/>
          <p:nvPr/>
        </p:nvPicPr>
        <p:blipFill>
          <a:blip r:embed="rId2"/>
          <a:stretch>
            <a:fillRect/>
          </a:stretch>
        </p:blipFill>
        <p:spPr>
          <a:xfrm>
            <a:off x="2267640" y="3218040"/>
            <a:ext cx="2914200" cy="761760"/>
          </a:xfrm>
          <a:prstGeom prst="rect">
            <a:avLst/>
          </a:prstGeom>
        </p:spPr>
      </p:pic>
      <p:sp>
        <p:nvSpPr>
          <p:cNvPr id="136" name="CustomShape 2"/>
          <p:cNvSpPr/>
          <p:nvPr/>
        </p:nvSpPr>
        <p:spPr>
          <a:xfrm>
            <a:off x="143640" y="4149000"/>
            <a:ext cx="8748720" cy="36468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pt-BR">
                <a:solidFill>
                  <a:srgbClr val="000000"/>
                </a:solidFill>
                <a:latin typeface="Lucida Sans Unicode"/>
              </a:rPr>
              <a:t>A partir dessas igualdades podemos escrever</a:t>
            </a:r>
            <a:endParaRPr/>
          </a:p>
        </p:txBody>
      </p:sp>
      <p:pic>
        <p:nvPicPr>
          <p:cNvPr descr="" id="137" name="Imagem 9"/>
          <p:cNvPicPr/>
          <p:nvPr/>
        </p:nvPicPr>
        <p:blipFill>
          <a:blip r:embed="rId3"/>
          <a:stretch>
            <a:fillRect/>
          </a:stretch>
        </p:blipFill>
        <p:spPr>
          <a:xfrm>
            <a:off x="2034360" y="4818600"/>
            <a:ext cx="6295680" cy="923400"/>
          </a:xfrm>
          <a:prstGeom prst="rect">
            <a:avLst/>
          </a:prstGeom>
        </p:spPr>
      </p:pic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CustomShape 1"/>
          <p:cNvSpPr/>
          <p:nvPr/>
        </p:nvSpPr>
        <p:spPr>
          <a:xfrm>
            <a:off x="323640" y="188640"/>
            <a:ext cx="8496720" cy="28335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Font charset="2" typeface="Wingdings"/>
              <a:buChar char=""/>
            </a:pPr>
            <a:r>
              <a:rPr lang="pt-BR">
                <a:solidFill>
                  <a:srgbClr val="000000"/>
                </a:solidFill>
                <a:latin typeface="Lucida Sans Unicode"/>
              </a:rPr>
              <a:t>Temos, portanto, dois conjunto de valores: os </a:t>
            </a:r>
            <a:r>
              <a:rPr b="1" lang="pt-BR">
                <a:solidFill>
                  <a:srgbClr val="000000"/>
                </a:solidFill>
                <a:latin typeface="Lucida Sans Unicode"/>
              </a:rPr>
              <a:t>observados</a:t>
            </a:r>
            <a:r>
              <a:rPr lang="pt-BR">
                <a:solidFill>
                  <a:srgbClr val="000000"/>
                </a:solidFill>
                <a:latin typeface="Lucida Sans Unicode"/>
              </a:rPr>
              <a:t> (Oi) e os </a:t>
            </a:r>
            <a:r>
              <a:rPr b="1" lang="pt-BR">
                <a:solidFill>
                  <a:srgbClr val="000000"/>
                </a:solidFill>
                <a:latin typeface="Lucida Sans Unicode"/>
              </a:rPr>
              <a:t>esperados</a:t>
            </a:r>
            <a:r>
              <a:rPr lang="pt-BR">
                <a:solidFill>
                  <a:srgbClr val="000000"/>
                </a:solidFill>
                <a:latin typeface="Lucida Sans Unicode"/>
              </a:rPr>
              <a:t> (Ei) calculados sob a hipótese de igualdade das proporções de sucesso entre os grupos.</a:t>
            </a:r>
            <a:endParaRPr/>
          </a:p>
          <a:p>
            <a:pPr>
              <a:lnSpc>
                <a:spcPct val="100000"/>
              </a:lnSpc>
              <a:buFont charset="2" typeface="Wingdings"/>
              <a:buChar char=""/>
            </a:pPr>
            <a:r>
              <a:rPr lang="pt-BR">
                <a:solidFill>
                  <a:srgbClr val="000000"/>
                </a:solidFill>
                <a:latin typeface="Lucida Sans Unicode"/>
              </a:rPr>
              <a:t>Se as proporções de sobrevivência são iguais nos dois grupos, a discrepância entre os dois conjuntos de números acima não deve ser grande.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charset="2" typeface="Wingdings"/>
              <a:buChar char=""/>
            </a:pPr>
            <a:r>
              <a:rPr lang="pt-BR">
                <a:solidFill>
                  <a:srgbClr val="000000"/>
                </a:solidFill>
                <a:latin typeface="Lucida Sans Unicode"/>
              </a:rPr>
              <a:t>Pearson propôs medir a discrepância entre os valores observados e esperados das quatro entradas de uma tabela 2 × 2 através da expressão   </a:t>
            </a:r>
            <a:endParaRPr/>
          </a:p>
        </p:txBody>
      </p:sp>
      <p:pic>
        <p:nvPicPr>
          <p:cNvPr descr="" id="139" name="Imagem 4"/>
          <p:cNvPicPr/>
          <p:nvPr/>
        </p:nvPicPr>
        <p:blipFill>
          <a:blip r:embed="rId1"/>
          <a:stretch>
            <a:fillRect/>
          </a:stretch>
        </p:blipFill>
        <p:spPr>
          <a:xfrm>
            <a:off x="2076480" y="2890080"/>
            <a:ext cx="2476080" cy="1104480"/>
          </a:xfrm>
          <a:prstGeom prst="rect">
            <a:avLst/>
          </a:prstGeom>
        </p:spPr>
      </p:pic>
      <p:sp>
        <p:nvSpPr>
          <p:cNvPr id="140" name="CustomShape 2"/>
          <p:cNvSpPr/>
          <p:nvPr/>
        </p:nvSpPr>
        <p:spPr>
          <a:xfrm>
            <a:off x="323640" y="4128120"/>
            <a:ext cx="8640720" cy="11876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pt-BR">
                <a:solidFill>
                  <a:srgbClr val="000000"/>
                </a:solidFill>
                <a:latin typeface="Lucida Sans Unicode"/>
              </a:rPr>
              <a:t>É possível mostrar que o valor do X² pode ser calculado de maneira fácil e algebricamente equivalente através de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descr="" id="141" name="Imagem 6"/>
          <p:cNvPicPr/>
          <p:nvPr/>
        </p:nvPicPr>
        <p:blipFill>
          <a:blip r:embed="rId2"/>
          <a:stretch>
            <a:fillRect/>
          </a:stretch>
        </p:blipFill>
        <p:spPr>
          <a:xfrm>
            <a:off x="2076480" y="4728240"/>
            <a:ext cx="2619000" cy="1285560"/>
          </a:xfrm>
          <a:prstGeom prst="rect">
            <a:avLst/>
          </a:prstGeom>
        </p:spPr>
      </p:pic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TextShape 1"/>
          <p:cNvSpPr txBox="1"/>
          <p:nvPr/>
        </p:nvSpPr>
        <p:spPr>
          <a:xfrm>
            <a:off x="457200" y="571320"/>
            <a:ext cx="8229240" cy="543528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pt-BR">
                <a:solidFill>
                  <a:srgbClr val="000000"/>
                </a:solidFill>
                <a:latin typeface="Lucida Sans Unicode"/>
              </a:rPr>
              <a:t>Pode-se dizer que dois grupos se comportam de forma semelhante se as diferenças entre as freqüências observadas e as esperadas em cada categoria forem muito pequenas, próximas a zero.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pt-BR">
                <a:solidFill>
                  <a:srgbClr val="000000"/>
                </a:solidFill>
                <a:latin typeface="Lucida Sans Unicode"/>
              </a:rPr>
              <a:t>O teste é utilizado para: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pt-BR">
                <a:solidFill>
                  <a:srgbClr val="000000"/>
                </a:solidFill>
                <a:latin typeface="Lucida Sans Unicode"/>
              </a:rPr>
              <a:t> </a:t>
            </a:r>
            <a:r>
              <a:rPr lang="pt-BR">
                <a:solidFill>
                  <a:srgbClr val="000000"/>
                </a:solidFill>
                <a:latin typeface="Lucida Sans Unicode"/>
              </a:rPr>
              <a:t>Verificar se a freqüência com que um determinado acontecimento observado em uma amostra se desvia significativamente ou não da freqüência com que ele é esperado.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pt-BR">
                <a:solidFill>
                  <a:srgbClr val="000000"/>
                </a:solidFill>
                <a:latin typeface="Lucida Sans Unicode"/>
              </a:rPr>
              <a:t> </a:t>
            </a:r>
            <a:r>
              <a:rPr lang="pt-BR">
                <a:solidFill>
                  <a:srgbClr val="000000"/>
                </a:solidFill>
                <a:latin typeface="Lucida Sans Unicode"/>
              </a:rPr>
              <a:t>Comparar a distribuição de diversos acontecimentos em diferentes amostras, a fim de avaliar se as proporções observadas destes eventos mostram ou não diferenças significativas ou se as amostras diferem significativamente quanto às proporções desses acontecimentos.</a:t>
            </a:r>
            <a:endParaRPr/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Shape 1"/>
          <p:cNvSpPr txBox="1"/>
          <p:nvPr/>
        </p:nvSpPr>
        <p:spPr>
          <a:xfrm>
            <a:off x="457200" y="428760"/>
            <a:ext cx="8229240" cy="55782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pt-BR" sz="2000">
                <a:solidFill>
                  <a:srgbClr val="000000"/>
                </a:solidFill>
                <a:latin typeface="Lucida Sans Unicode"/>
              </a:rPr>
              <a:t>Para aplicar o teste as seguintes proposições precisam ser satisfeitas: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pt-BR">
                <a:solidFill>
                  <a:srgbClr val="000000"/>
                </a:solidFill>
                <a:latin typeface="Lucida Sans Unicode"/>
              </a:rPr>
              <a:t>• </a:t>
            </a:r>
            <a:r>
              <a:rPr lang="pt-BR">
                <a:solidFill>
                  <a:srgbClr val="000000"/>
                </a:solidFill>
                <a:latin typeface="Lucida Sans Unicode"/>
              </a:rPr>
              <a:t>Os grupos são independentes.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pt-BR">
                <a:solidFill>
                  <a:srgbClr val="000000"/>
                </a:solidFill>
                <a:latin typeface="Lucida Sans Unicode"/>
              </a:rPr>
              <a:t>• </a:t>
            </a:r>
            <a:r>
              <a:rPr lang="pt-BR">
                <a:solidFill>
                  <a:srgbClr val="000000"/>
                </a:solidFill>
                <a:latin typeface="Lucida Sans Unicode"/>
              </a:rPr>
              <a:t>Os itens de cada grupo são selecionados aleatoriamente.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pt-BR">
                <a:solidFill>
                  <a:srgbClr val="000000"/>
                </a:solidFill>
                <a:latin typeface="Lucida Sans Unicode"/>
              </a:rPr>
              <a:t>• </a:t>
            </a:r>
            <a:r>
              <a:rPr lang="pt-BR">
                <a:solidFill>
                  <a:srgbClr val="000000"/>
                </a:solidFill>
                <a:latin typeface="Lucida Sans Unicode"/>
              </a:rPr>
              <a:t>As observações devem ser freqüências ou contagens.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pt-BR">
                <a:solidFill>
                  <a:srgbClr val="000000"/>
                </a:solidFill>
                <a:latin typeface="Lucida Sans Unicode"/>
              </a:rPr>
              <a:t>• </a:t>
            </a:r>
            <a:r>
              <a:rPr lang="pt-BR">
                <a:solidFill>
                  <a:srgbClr val="000000"/>
                </a:solidFill>
                <a:latin typeface="Lucida Sans Unicode"/>
              </a:rPr>
              <a:t>Cada observação pertence a uma e somente uma categoria 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pt-BR">
                <a:solidFill>
                  <a:srgbClr val="000000"/>
                </a:solidFill>
                <a:latin typeface="Lucida Sans Unicode"/>
              </a:rPr>
              <a:t>• </a:t>
            </a:r>
            <a:r>
              <a:rPr lang="pt-BR">
                <a:solidFill>
                  <a:srgbClr val="000000"/>
                </a:solidFill>
                <a:latin typeface="Lucida Sans Unicode"/>
              </a:rPr>
              <a:t>A amostra deve ser relativamente grande (pelo menos 5 observações em cada célula).</a:t>
            </a:r>
            <a:endParaRPr/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extShape 1"/>
          <p:cNvSpPr txBox="1"/>
          <p:nvPr/>
        </p:nvSpPr>
        <p:spPr>
          <a:xfrm>
            <a:off x="457200" y="714240"/>
            <a:ext cx="8229240" cy="61434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pt-BR">
                <a:solidFill>
                  <a:srgbClr val="000000"/>
                </a:solidFill>
                <a:latin typeface="Lucida Sans Unicode"/>
              </a:rPr>
              <a:t>Karl Pearson propôs a seguinte fórmula para medir as possíveis discrepâncias entre proporções observadas e esperadas: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pt-BR">
                <a:solidFill>
                  <a:srgbClr val="000000"/>
                </a:solidFill>
                <a:latin typeface="Lucida Sans Unicode"/>
              </a:rPr>
              <a:t>               </a:t>
            </a:r>
            <a:r>
              <a:rPr lang="pt-BR">
                <a:solidFill>
                  <a:srgbClr val="000000"/>
                </a:solidFill>
                <a:latin typeface="Lucida Sans Unicode"/>
              </a:rPr>
              <a:t>χ2 = Σ [(o - e)2 /e]          em que :</a:t>
            </a:r>
            <a:endParaRPr/>
          </a:p>
          <a:p>
            <a:pPr>
              <a:lnSpc>
                <a:spcPct val="100000"/>
              </a:lnSpc>
            </a:pPr>
            <a:r>
              <a:rPr lang="pt-BR">
                <a:solidFill>
                  <a:srgbClr val="000000"/>
                </a:solidFill>
                <a:latin typeface="Lucida Sans Unicode"/>
              </a:rPr>
              <a:t> </a:t>
            </a:r>
            <a:endParaRPr/>
          </a:p>
          <a:p>
            <a:pPr>
              <a:lnSpc>
                <a:spcPct val="100000"/>
              </a:lnSpc>
            </a:pPr>
            <a:r>
              <a:rPr lang="pt-BR">
                <a:solidFill>
                  <a:srgbClr val="000000"/>
                </a:solidFill>
                <a:latin typeface="Lucida Sans Unicode"/>
              </a:rPr>
              <a:t>    • </a:t>
            </a:r>
            <a:r>
              <a:rPr lang="pt-BR">
                <a:solidFill>
                  <a:srgbClr val="000000"/>
                </a:solidFill>
                <a:latin typeface="Lucida Sans Unicode"/>
              </a:rPr>
              <a:t>o = freqüência observada para cada classe.</a:t>
            </a:r>
            <a:endParaRPr/>
          </a:p>
          <a:p>
            <a:pPr>
              <a:lnSpc>
                <a:spcPct val="100000"/>
              </a:lnSpc>
            </a:pPr>
            <a:r>
              <a:rPr lang="pt-BR">
                <a:solidFill>
                  <a:srgbClr val="000000"/>
                </a:solidFill>
                <a:latin typeface="Lucida Sans Unicode"/>
              </a:rPr>
              <a:t>    • </a:t>
            </a:r>
            <a:r>
              <a:rPr lang="pt-BR">
                <a:solidFill>
                  <a:srgbClr val="000000"/>
                </a:solidFill>
                <a:latin typeface="Lucida Sans Unicode"/>
              </a:rPr>
              <a:t>e = freqüência esperada para aquela classe.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pt-BR">
                <a:solidFill>
                  <a:srgbClr val="000000"/>
                </a:solidFill>
                <a:latin typeface="Lucida Sans Unicode"/>
              </a:rPr>
              <a:t> </a:t>
            </a:r>
            <a:r>
              <a:rPr lang="pt-BR">
                <a:solidFill>
                  <a:srgbClr val="000000"/>
                </a:solidFill>
                <a:latin typeface="Lucida Sans Unicode"/>
              </a:rPr>
              <a:t>Note-se que (o - e) = desvio (d), portanto a fórmula também pode ser escrita como</a:t>
            </a:r>
            <a:endParaRPr/>
          </a:p>
          <a:p>
            <a:pPr>
              <a:lnSpc>
                <a:spcPct val="100000"/>
              </a:lnSpc>
            </a:pPr>
            <a:r>
              <a:rPr lang="pt-BR">
                <a:solidFill>
                  <a:srgbClr val="000000"/>
                </a:solidFill>
                <a:latin typeface="Lucida Sans Unicode"/>
              </a:rPr>
              <a:t>                    </a:t>
            </a:r>
            <a:endParaRPr/>
          </a:p>
          <a:p>
            <a:pPr>
              <a:lnSpc>
                <a:spcPct val="100000"/>
              </a:lnSpc>
            </a:pPr>
            <a:r>
              <a:rPr lang="pt-BR">
                <a:solidFill>
                  <a:srgbClr val="000000"/>
                </a:solidFill>
                <a:latin typeface="Lucida Sans Unicode"/>
              </a:rPr>
              <a:t>                        </a:t>
            </a:r>
            <a:r>
              <a:rPr lang="pt-BR">
                <a:solidFill>
                  <a:srgbClr val="000000"/>
                </a:solidFill>
                <a:latin typeface="Lucida Sans Unicode"/>
              </a:rPr>
              <a:t>χ2 = Σ(d 2 /e)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pt-BR">
                <a:solidFill>
                  <a:srgbClr val="000000"/>
                </a:solidFill>
                <a:latin typeface="Lucida Sans Unicode"/>
              </a:rPr>
              <a:t>   </a:t>
            </a:r>
            <a:r>
              <a:rPr lang="pt-BR">
                <a:solidFill>
                  <a:srgbClr val="000000"/>
                </a:solidFill>
                <a:latin typeface="Lucida Sans Unicode"/>
              </a:rPr>
              <a:t>Percebe-se que as freqüências observadas são obtidas diretamente dos dados das amostras, enquanto que as freqüências esperadas são calculadas a partir destas 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45" name="TextShape 2"/>
          <p:cNvSpPr txBox="1"/>
          <p:nvPr/>
        </p:nvSpPr>
        <p:spPr>
          <a:xfrm>
            <a:off x="457200" y="274680"/>
            <a:ext cx="8229240" cy="43920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b="1" lang="pt-BR" sz="4100">
                <a:solidFill>
                  <a:srgbClr val="464646"/>
                </a:solidFill>
                <a:latin typeface="Lucida Sans Unicode"/>
              </a:rPr>
              <a:t>Como calcular :</a:t>
            </a:r>
            <a:endParaRPr/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extShape 1"/>
          <p:cNvSpPr txBox="1"/>
          <p:nvPr/>
        </p:nvSpPr>
        <p:spPr>
          <a:xfrm>
            <a:off x="457200" y="214200"/>
            <a:ext cx="8229240" cy="57927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pt-BR">
                <a:solidFill>
                  <a:srgbClr val="000000"/>
                </a:solidFill>
                <a:latin typeface="Lucida Sans Unicode"/>
              </a:rPr>
              <a:t>É importante notar que (o - e) é a diferença entre a freqüência observada e a esperada em uma classe.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pt-BR">
                <a:solidFill>
                  <a:srgbClr val="000000"/>
                </a:solidFill>
                <a:latin typeface="Lucida Sans Unicode"/>
              </a:rPr>
              <a:t>Quando as freqüências observadas são muito próximas às esperadas, o valor de χ 2 é pequeno.</a:t>
            </a:r>
            <a:endParaRPr/>
          </a:p>
          <a:p>
            <a:pPr>
              <a:lnSpc>
                <a:spcPct val="100000"/>
              </a:lnSpc>
            </a:pPr>
            <a:r>
              <a:rPr lang="pt-BR">
                <a:solidFill>
                  <a:srgbClr val="000000"/>
                </a:solidFill>
                <a:latin typeface="Lucida Sans Unicode"/>
              </a:rPr>
              <a:t> </a:t>
            </a:r>
            <a:r>
              <a:rPr lang="pt-BR">
                <a:solidFill>
                  <a:srgbClr val="000000"/>
                </a:solidFill>
                <a:latin typeface="Lucida Sans Unicode"/>
              </a:rPr>
              <a:t>Mas, quando as divergências são grandes (o - e) passa a ser também grande e, conseqüentemente, χ2 assume valores altos.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b="1" lang="pt-BR">
                <a:solidFill>
                  <a:srgbClr val="000000"/>
                </a:solidFill>
                <a:latin typeface="Lucida Sans Unicode"/>
              </a:rPr>
              <a:t>Hipóteses a serem testadas </a:t>
            </a:r>
            <a:r>
              <a:rPr lang="pt-BR">
                <a:solidFill>
                  <a:srgbClr val="000000"/>
                </a:solidFill>
                <a:latin typeface="Lucida Sans Unicode"/>
              </a:rPr>
              <a:t>: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pt-BR">
                <a:solidFill>
                  <a:srgbClr val="000000"/>
                </a:solidFill>
                <a:latin typeface="Lucida Sans Unicode"/>
              </a:rPr>
              <a:t>• </a:t>
            </a:r>
            <a:r>
              <a:rPr lang="pt-BR">
                <a:solidFill>
                  <a:srgbClr val="000000"/>
                </a:solidFill>
                <a:latin typeface="Lucida Sans Unicode"/>
              </a:rPr>
              <a:t>Hipótese nula: As freqüências observadas não são diferentes das freqüências esperadas. Não existe diferença entre as freqüências (contagens) dos grupos. </a:t>
            </a:r>
            <a:endParaRPr/>
          </a:p>
          <a:p>
            <a:pPr>
              <a:lnSpc>
                <a:spcPct val="100000"/>
              </a:lnSpc>
            </a:pPr>
            <a:r>
              <a:rPr lang="pt-BR">
                <a:solidFill>
                  <a:srgbClr val="000000"/>
                </a:solidFill>
                <a:latin typeface="Lucida Sans Unicode"/>
              </a:rPr>
              <a:t>Portanto, não há associação entre os grupos 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pt-BR">
                <a:solidFill>
                  <a:srgbClr val="000000"/>
                </a:solidFill>
                <a:latin typeface="Lucida Sans Unicode"/>
              </a:rPr>
              <a:t>• </a:t>
            </a:r>
            <a:r>
              <a:rPr lang="pt-BR">
                <a:solidFill>
                  <a:srgbClr val="000000"/>
                </a:solidFill>
                <a:latin typeface="Lucida Sans Unicode"/>
              </a:rPr>
              <a:t>Hipótese alternativa: As freqüências observadas são diferentes da freqüências esperadas, portanto existe diferença entre as freqüências. </a:t>
            </a:r>
            <a:endParaRPr/>
          </a:p>
          <a:p>
            <a:pPr>
              <a:lnSpc>
                <a:spcPct val="100000"/>
              </a:lnSpc>
            </a:pPr>
            <a:r>
              <a:rPr lang="pt-BR">
                <a:solidFill>
                  <a:srgbClr val="000000"/>
                </a:solidFill>
                <a:latin typeface="Lucida Sans Unicode"/>
              </a:rPr>
              <a:t>Portanto, há associação entre os grupos.</a:t>
            </a:r>
            <a:endParaRPr/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TextShape 1"/>
          <p:cNvSpPr txBox="1"/>
          <p:nvPr/>
        </p:nvSpPr>
        <p:spPr>
          <a:xfrm>
            <a:off x="457200" y="1214280"/>
            <a:ext cx="8229240" cy="528588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pt-BR" sz="3800">
                <a:solidFill>
                  <a:srgbClr val="000000"/>
                </a:solidFill>
                <a:latin typeface="Lucida Sans Unicode"/>
              </a:rPr>
              <a:t>É necessário obter duas estatísticas denominadas χ2 calculado e χ 2 tabelado.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pt-BR" sz="3800">
                <a:solidFill>
                  <a:srgbClr val="000000"/>
                </a:solidFill>
                <a:latin typeface="Lucida Sans Unicode"/>
              </a:rPr>
              <a:t>As frequências observadas são obtidas diretamente dos dados das amostras, enquanto que as frequências esperadas são calculadas a partir destas.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pt-BR" sz="3800">
                <a:solidFill>
                  <a:srgbClr val="000000"/>
                </a:solidFill>
                <a:latin typeface="Lucida Sans Unicode"/>
              </a:rPr>
              <a:t>Assim, o χ2 calculado é obtido a partir dos dados experimentais, levando-se em consideração os valores observados e os esperados, tendo em vista a hipótese.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pt-BR" sz="3800">
                <a:solidFill>
                  <a:srgbClr val="000000"/>
                </a:solidFill>
                <a:latin typeface="Lucida Sans Unicode"/>
              </a:rPr>
              <a:t> </a:t>
            </a:r>
            <a:r>
              <a:rPr lang="pt-BR" sz="3800">
                <a:solidFill>
                  <a:srgbClr val="000000"/>
                </a:solidFill>
                <a:latin typeface="Lucida Sans Unicode"/>
              </a:rPr>
              <a:t>Já o χ2 tabelado depende do número de graus de liberdade e do nível de significância adotado.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pt-BR" sz="3800">
                <a:solidFill>
                  <a:srgbClr val="000000"/>
                </a:solidFill>
                <a:latin typeface="Lucida Sans Unicode"/>
              </a:rPr>
              <a:t> </a:t>
            </a:r>
            <a:r>
              <a:rPr lang="pt-BR" sz="3800">
                <a:solidFill>
                  <a:srgbClr val="000000"/>
                </a:solidFill>
                <a:latin typeface="Lucida Sans Unicode"/>
              </a:rPr>
              <a:t>A tomada de decisão é feita comparando-se os dois valores de χ2 :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pt-BR" sz="3800">
                <a:solidFill>
                  <a:srgbClr val="000000"/>
                </a:solidFill>
                <a:latin typeface="Lucida Sans Unicode"/>
              </a:rPr>
              <a:t>• </a:t>
            </a:r>
            <a:r>
              <a:rPr lang="pt-BR" sz="3800">
                <a:solidFill>
                  <a:srgbClr val="000000"/>
                </a:solidFill>
                <a:latin typeface="Lucida Sans Unicode"/>
              </a:rPr>
              <a:t>Se χ2 calculado &gt; ou = χ2 tabelado: Rejeita-se Ho. </a:t>
            </a:r>
            <a:endParaRPr/>
          </a:p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pt-BR" sz="3800">
                <a:solidFill>
                  <a:srgbClr val="000000"/>
                </a:solidFill>
                <a:latin typeface="Lucida Sans Unicode"/>
              </a:rPr>
              <a:t>• </a:t>
            </a:r>
            <a:r>
              <a:rPr lang="pt-BR" sz="3800">
                <a:solidFill>
                  <a:srgbClr val="000000"/>
                </a:solidFill>
                <a:latin typeface="Lucida Sans Unicode"/>
              </a:rPr>
              <a:t>Se χ2 calculado &lt; χ2 tabelado: Aceita-se Ho.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pt-BR" sz="3800">
                <a:solidFill>
                  <a:srgbClr val="000000"/>
                </a:solidFill>
                <a:latin typeface="Lucida Sans Unicode"/>
              </a:rPr>
              <a:t>Quando se consulta a tabela de χ2 observa-se que é determinada uma probabilidade de ocorrência daquele acontecimento</a:t>
            </a:r>
            <a:r>
              <a:rPr lang="pt-BR" sz="2700">
                <a:solidFill>
                  <a:srgbClr val="000000"/>
                </a:solidFill>
                <a:latin typeface="Lucida Sans Unicode"/>
              </a:rPr>
              <a:t>. 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48" name="TextShape 2"/>
          <p:cNvSpPr txBox="1"/>
          <p:nvPr/>
        </p:nvSpPr>
        <p:spPr>
          <a:xfrm>
            <a:off x="457200" y="274680"/>
            <a:ext cx="8229240" cy="72504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b="1" lang="pt-BR" sz="4100">
                <a:solidFill>
                  <a:srgbClr val="464646"/>
                </a:solidFill>
                <a:latin typeface="Lucida Sans Unicode"/>
              </a:rPr>
              <a:t>Procedimento </a:t>
            </a:r>
            <a:endParaRPr/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