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7.wmf" ContentType="image/x-wmf"/>
  <Override PartName="/ppt/media/image3.png" ContentType="image/png"/>
  <Override PartName="/ppt/media/image8.wmf" ContentType="image/x-wmf"/>
  <Override PartName="/ppt/media/image10.wmf" ContentType="image/x-wmf"/>
  <Override PartName="/ppt/media/image4.png" ContentType="image/png"/>
  <Override PartName="/ppt/media/image9.wmf" ContentType="image/x-wmf"/>
  <Override PartName="/ppt/media/image1.png" ContentType="image/png"/>
  <Override PartName="/ppt/media/image6.wmf" ContentType="image/x-wmf"/>
  <Override PartName="/ppt/media/image5.png" ContentType="image/png"/>
  <Override PartName="/ppt/media/image2.png" ContentType="image/png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1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89150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2589120" y="4106520"/>
            <a:ext cx="89150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7157160" y="41065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9" name="PlaceHolder 5"/>
          <p:cNvSpPr>
            <a:spLocks noGrp="1"/>
          </p:cNvSpPr>
          <p:nvPr>
            <p:ph type="body"/>
          </p:nvPr>
        </p:nvSpPr>
        <p:spPr>
          <a:xfrm>
            <a:off x="2589120" y="41065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5" name="PlaceHolder 2"/>
          <p:cNvSpPr>
            <a:spLocks noGrp="1"/>
          </p:cNvSpPr>
          <p:nvPr>
            <p:ph type="subTitle"/>
          </p:nvPr>
        </p:nvSpPr>
        <p:spPr>
          <a:xfrm>
            <a:off x="2589120" y="2133720"/>
            <a:ext cx="8915040" cy="37774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8915040" cy="377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377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377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subTitle"/>
          </p:nvPr>
        </p:nvSpPr>
        <p:spPr>
          <a:xfrm>
            <a:off x="2593080" y="624240"/>
            <a:ext cx="8911440" cy="52866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2589120" y="41065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377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subTitle"/>
          </p:nvPr>
        </p:nvSpPr>
        <p:spPr>
          <a:xfrm>
            <a:off x="2589120" y="2133720"/>
            <a:ext cx="8915040" cy="37774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377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7157160" y="41065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2589120" y="4106520"/>
            <a:ext cx="891468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89150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2589120" y="4106520"/>
            <a:ext cx="89150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7157160" y="41065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2" name="PlaceHolder 5"/>
          <p:cNvSpPr>
            <a:spLocks noGrp="1"/>
          </p:cNvSpPr>
          <p:nvPr>
            <p:ph type="body"/>
          </p:nvPr>
        </p:nvSpPr>
        <p:spPr>
          <a:xfrm>
            <a:off x="2589120" y="41065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8915040" cy="377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377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377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subTitle"/>
          </p:nvPr>
        </p:nvSpPr>
        <p:spPr>
          <a:xfrm>
            <a:off x="2593080" y="624240"/>
            <a:ext cx="8911440" cy="52866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2589120" y="41065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377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37771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7157160" y="41065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7157160" y="2133720"/>
            <a:ext cx="435024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2589120" y="4106520"/>
            <a:ext cx="8914680" cy="1801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2575080"/>
            <a:ext cx="100440" cy="62568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1" name="CustomShape 2"/>
          <p:cNvSpPr/>
          <p:nvPr/>
        </p:nvSpPr>
        <p:spPr>
          <a:xfrm>
            <a:off x="128520" y="3156480"/>
            <a:ext cx="646200" cy="232200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2" name="CustomShape 3"/>
          <p:cNvSpPr/>
          <p:nvPr/>
        </p:nvSpPr>
        <p:spPr>
          <a:xfrm>
            <a:off x="807120" y="5447160"/>
            <a:ext cx="609120" cy="141984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3" name="CustomShape 4"/>
          <p:cNvSpPr/>
          <p:nvPr/>
        </p:nvSpPr>
        <p:spPr>
          <a:xfrm>
            <a:off x="959760" y="6503760"/>
            <a:ext cx="171000" cy="36324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4" name="CustomShape 5"/>
          <p:cNvSpPr/>
          <p:nvPr/>
        </p:nvSpPr>
        <p:spPr>
          <a:xfrm>
            <a:off x="100800" y="3201120"/>
            <a:ext cx="821520" cy="332820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5" name="CustomShape 6"/>
          <p:cNvSpPr/>
          <p:nvPr/>
        </p:nvSpPr>
        <p:spPr>
          <a:xfrm>
            <a:off x="22320" y="228600"/>
            <a:ext cx="105840" cy="292752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6" name="CustomShape 7"/>
          <p:cNvSpPr/>
          <p:nvPr/>
        </p:nvSpPr>
        <p:spPr>
          <a:xfrm>
            <a:off x="78120" y="2944080"/>
            <a:ext cx="77760" cy="49356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7" name="CustomShape 8"/>
          <p:cNvSpPr/>
          <p:nvPr/>
        </p:nvSpPr>
        <p:spPr>
          <a:xfrm>
            <a:off x="769680" y="5478840"/>
            <a:ext cx="189720" cy="102456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8" name="CustomShape 9"/>
          <p:cNvSpPr/>
          <p:nvPr/>
        </p:nvSpPr>
        <p:spPr>
          <a:xfrm>
            <a:off x="775440" y="1398960"/>
            <a:ext cx="2075760" cy="404784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9" name="CustomShape 10"/>
          <p:cNvSpPr/>
          <p:nvPr/>
        </p:nvSpPr>
        <p:spPr>
          <a:xfrm>
            <a:off x="922680" y="6530040"/>
            <a:ext cx="161640" cy="33696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10" name="CustomShape 11"/>
          <p:cNvSpPr/>
          <p:nvPr/>
        </p:nvSpPr>
        <p:spPr>
          <a:xfrm>
            <a:off x="769680" y="5359320"/>
            <a:ext cx="37080" cy="22140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11" name="CustomShape 12"/>
          <p:cNvSpPr/>
          <p:nvPr/>
        </p:nvSpPr>
        <p:spPr>
          <a:xfrm>
            <a:off x="849960" y="6244560"/>
            <a:ext cx="238320" cy="62208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12" name="CustomShape 13"/>
          <p:cNvSpPr/>
          <p:nvPr/>
        </p:nvSpPr>
        <p:spPr>
          <a:xfrm>
            <a:off x="27360" y="-720"/>
            <a:ext cx="493920" cy="440064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13" name="CustomShape 14"/>
          <p:cNvSpPr/>
          <p:nvPr/>
        </p:nvSpPr>
        <p:spPr>
          <a:xfrm>
            <a:off x="550440" y="4316400"/>
            <a:ext cx="423000" cy="158040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14" name="CustomShape 15"/>
          <p:cNvSpPr/>
          <p:nvPr/>
        </p:nvSpPr>
        <p:spPr>
          <a:xfrm>
            <a:off x="1006200" y="5862600"/>
            <a:ext cx="430560" cy="99036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15" name="CustomShape 16"/>
          <p:cNvSpPr/>
          <p:nvPr/>
        </p:nvSpPr>
        <p:spPr>
          <a:xfrm>
            <a:off x="521640" y="4364280"/>
            <a:ext cx="551520" cy="223560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16" name="CustomShape 17"/>
          <p:cNvSpPr/>
          <p:nvPr/>
        </p:nvSpPr>
        <p:spPr>
          <a:xfrm>
            <a:off x="468000" y="1289160"/>
            <a:ext cx="173880" cy="302688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17" name="CustomShape 18"/>
          <p:cNvSpPr/>
          <p:nvPr/>
        </p:nvSpPr>
        <p:spPr>
          <a:xfrm>
            <a:off x="1111680" y="6571440"/>
            <a:ext cx="133920" cy="28116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18" name="CustomShape 19"/>
          <p:cNvSpPr/>
          <p:nvPr/>
        </p:nvSpPr>
        <p:spPr>
          <a:xfrm>
            <a:off x="502560" y="4107600"/>
            <a:ext cx="82080" cy="51120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19" name="CustomShape 20"/>
          <p:cNvSpPr/>
          <p:nvPr/>
        </p:nvSpPr>
        <p:spPr>
          <a:xfrm>
            <a:off x="973800" y="3145680"/>
            <a:ext cx="1409760" cy="271656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20" name="CustomShape 21"/>
          <p:cNvSpPr/>
          <p:nvPr/>
        </p:nvSpPr>
        <p:spPr>
          <a:xfrm>
            <a:off x="1073520" y="6600240"/>
            <a:ext cx="120240" cy="25272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21" name="CustomShape 22"/>
          <p:cNvSpPr/>
          <p:nvPr/>
        </p:nvSpPr>
        <p:spPr>
          <a:xfrm>
            <a:off x="973800" y="5897160"/>
            <a:ext cx="137520" cy="67392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22" name="CustomShape 23"/>
          <p:cNvSpPr/>
          <p:nvPr/>
        </p:nvSpPr>
        <p:spPr>
          <a:xfrm>
            <a:off x="973800" y="5772600"/>
            <a:ext cx="37800" cy="22752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23" name="CustomShape 24"/>
          <p:cNvSpPr/>
          <p:nvPr/>
        </p:nvSpPr>
        <p:spPr>
          <a:xfrm>
            <a:off x="1006200" y="6322680"/>
            <a:ext cx="210240" cy="53028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24" name="CustomShape 25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25" name="PlaceHolder 26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5040" cy="226260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5400">
                <a:solidFill>
                  <a:srgbClr val="262626"/>
                </a:solidFill>
                <a:latin typeface="Century Gothic"/>
              </a:rPr>
              <a:t>Clique para editar o formato do texto do títuloClique para editar o título mestre</a:t>
            </a:r>
            <a:endParaRPr/>
          </a:p>
        </p:txBody>
      </p:sp>
      <p:sp>
        <p:nvSpPr>
          <p:cNvPr id="26" name="PlaceHolder 27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Century Gothic"/>
              </a:rPr>
              <a:t>26/05/15</a:t>
            </a:r>
            <a:endParaRPr/>
          </a:p>
        </p:txBody>
      </p:sp>
      <p:sp>
        <p:nvSpPr>
          <p:cNvPr id="27" name="PlaceHolder 28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28" name="CustomShape 29"/>
          <p:cNvSpPr/>
          <p:nvPr/>
        </p:nvSpPr>
        <p:spPr>
          <a:xfrm>
            <a:off x="0" y="4323960"/>
            <a:ext cx="1744200" cy="778320"/>
          </a:xfrm>
          <a:prstGeom prst="rect">
            <a:avLst/>
          </a:prstGeom>
          <a:solidFill>
            <a:srgbClr val="a53010"/>
          </a:solidFill>
        </p:spPr>
      </p:sp>
      <p:sp>
        <p:nvSpPr>
          <p:cNvPr id="29" name="PlaceHolder 30"/>
          <p:cNvSpPr>
            <a:spLocks noGrp="1"/>
          </p:cNvSpPr>
          <p:nvPr>
            <p:ph type="sldNum"/>
          </p:nvPr>
        </p:nvSpPr>
        <p:spPr>
          <a:xfrm>
            <a:off x="531720" y="4529520"/>
            <a:ext cx="779400" cy="3646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818191E1-A111-4171-A1D1-C1B1512151A1}" type="slidenum">
              <a:rPr lang="pt-BR">
                <a:solidFill>
                  <a:srgbClr val="000000"/>
                </a:solidFill>
                <a:latin typeface="Century Gothic"/>
              </a:rPr>
              <a:t>&lt;número&gt;</a:t>
            </a:fld>
            <a:endParaRPr/>
          </a:p>
        </p:txBody>
      </p:sp>
      <p:sp>
        <p:nvSpPr>
          <p:cNvPr id="30" name="PlaceHolder 31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728360" cy="3976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6.º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7.º Nível da estrutura de tópicos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CustomShape 1"/>
          <p:cNvSpPr/>
          <p:nvPr/>
        </p:nvSpPr>
        <p:spPr>
          <a:xfrm>
            <a:off x="0" y="2575080"/>
            <a:ext cx="100440" cy="62568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64" name="CustomShape 2"/>
          <p:cNvSpPr/>
          <p:nvPr/>
        </p:nvSpPr>
        <p:spPr>
          <a:xfrm>
            <a:off x="128520" y="3156480"/>
            <a:ext cx="646200" cy="232200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65" name="CustomShape 3"/>
          <p:cNvSpPr/>
          <p:nvPr/>
        </p:nvSpPr>
        <p:spPr>
          <a:xfrm>
            <a:off x="807120" y="5447160"/>
            <a:ext cx="609120" cy="141984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66" name="CustomShape 4"/>
          <p:cNvSpPr/>
          <p:nvPr/>
        </p:nvSpPr>
        <p:spPr>
          <a:xfrm>
            <a:off x="959760" y="6503760"/>
            <a:ext cx="171000" cy="36324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67" name="CustomShape 5"/>
          <p:cNvSpPr/>
          <p:nvPr/>
        </p:nvSpPr>
        <p:spPr>
          <a:xfrm>
            <a:off x="100800" y="3201120"/>
            <a:ext cx="821520" cy="332820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68" name="CustomShape 6"/>
          <p:cNvSpPr/>
          <p:nvPr/>
        </p:nvSpPr>
        <p:spPr>
          <a:xfrm>
            <a:off x="22320" y="228600"/>
            <a:ext cx="105840" cy="292752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69" name="CustomShape 7"/>
          <p:cNvSpPr/>
          <p:nvPr/>
        </p:nvSpPr>
        <p:spPr>
          <a:xfrm>
            <a:off x="78120" y="2944080"/>
            <a:ext cx="77760" cy="49356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70" name="CustomShape 8"/>
          <p:cNvSpPr/>
          <p:nvPr/>
        </p:nvSpPr>
        <p:spPr>
          <a:xfrm>
            <a:off x="769680" y="5478840"/>
            <a:ext cx="189720" cy="102456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71" name="CustomShape 9"/>
          <p:cNvSpPr/>
          <p:nvPr/>
        </p:nvSpPr>
        <p:spPr>
          <a:xfrm>
            <a:off x="775440" y="1398960"/>
            <a:ext cx="2075760" cy="404784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72" name="CustomShape 10"/>
          <p:cNvSpPr/>
          <p:nvPr/>
        </p:nvSpPr>
        <p:spPr>
          <a:xfrm>
            <a:off x="922680" y="6530040"/>
            <a:ext cx="161640" cy="33696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73" name="CustomShape 11"/>
          <p:cNvSpPr/>
          <p:nvPr/>
        </p:nvSpPr>
        <p:spPr>
          <a:xfrm>
            <a:off x="769680" y="5359320"/>
            <a:ext cx="37080" cy="22140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74" name="CustomShape 12"/>
          <p:cNvSpPr/>
          <p:nvPr/>
        </p:nvSpPr>
        <p:spPr>
          <a:xfrm>
            <a:off x="849960" y="6244560"/>
            <a:ext cx="238320" cy="62208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75" name="CustomShape 13"/>
          <p:cNvSpPr/>
          <p:nvPr/>
        </p:nvSpPr>
        <p:spPr>
          <a:xfrm>
            <a:off x="27360" y="-720"/>
            <a:ext cx="493920" cy="440064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76" name="CustomShape 14"/>
          <p:cNvSpPr/>
          <p:nvPr/>
        </p:nvSpPr>
        <p:spPr>
          <a:xfrm>
            <a:off x="550440" y="4316400"/>
            <a:ext cx="423000" cy="158040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77" name="CustomShape 15"/>
          <p:cNvSpPr/>
          <p:nvPr/>
        </p:nvSpPr>
        <p:spPr>
          <a:xfrm>
            <a:off x="1006200" y="5862600"/>
            <a:ext cx="430560" cy="99036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78" name="CustomShape 16"/>
          <p:cNvSpPr/>
          <p:nvPr/>
        </p:nvSpPr>
        <p:spPr>
          <a:xfrm>
            <a:off x="521640" y="4364280"/>
            <a:ext cx="551520" cy="223560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79" name="CustomShape 17"/>
          <p:cNvSpPr/>
          <p:nvPr/>
        </p:nvSpPr>
        <p:spPr>
          <a:xfrm>
            <a:off x="468000" y="1289160"/>
            <a:ext cx="173880" cy="302688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80" name="CustomShape 18"/>
          <p:cNvSpPr/>
          <p:nvPr/>
        </p:nvSpPr>
        <p:spPr>
          <a:xfrm>
            <a:off x="1111680" y="6571440"/>
            <a:ext cx="133920" cy="28116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81" name="CustomShape 19"/>
          <p:cNvSpPr/>
          <p:nvPr/>
        </p:nvSpPr>
        <p:spPr>
          <a:xfrm>
            <a:off x="502560" y="4107600"/>
            <a:ext cx="82080" cy="51120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82" name="CustomShape 20"/>
          <p:cNvSpPr/>
          <p:nvPr/>
        </p:nvSpPr>
        <p:spPr>
          <a:xfrm>
            <a:off x="973800" y="3145680"/>
            <a:ext cx="1409760" cy="271656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83" name="CustomShape 21"/>
          <p:cNvSpPr/>
          <p:nvPr/>
        </p:nvSpPr>
        <p:spPr>
          <a:xfrm>
            <a:off x="1073520" y="6600240"/>
            <a:ext cx="120240" cy="25272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84" name="CustomShape 22"/>
          <p:cNvSpPr/>
          <p:nvPr/>
        </p:nvSpPr>
        <p:spPr>
          <a:xfrm>
            <a:off x="973800" y="5897160"/>
            <a:ext cx="137520" cy="67392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85" name="CustomShape 23"/>
          <p:cNvSpPr/>
          <p:nvPr/>
        </p:nvSpPr>
        <p:spPr>
          <a:xfrm>
            <a:off x="973800" y="5772600"/>
            <a:ext cx="37800" cy="22752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86" name="CustomShape 24"/>
          <p:cNvSpPr/>
          <p:nvPr/>
        </p:nvSpPr>
        <p:spPr>
          <a:xfrm>
            <a:off x="1006200" y="6322680"/>
            <a:ext cx="210240" cy="53028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87" name="CustomShape 25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rgbClr val="766f54"/>
          </a:solidFill>
        </p:spPr>
      </p:sp>
      <p:sp>
        <p:nvSpPr>
          <p:cNvPr id="88" name="PlaceHolder 26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3600">
                <a:solidFill>
                  <a:srgbClr val="262626"/>
                </a:solidFill>
                <a:latin typeface="Century Gothic"/>
              </a:rPr>
              <a:t>Clique para editar o formato do texto do títuloClique para editar o título mestre</a:t>
            </a:r>
            <a:endParaRPr/>
          </a:p>
        </p:txBody>
      </p:sp>
      <p:sp>
        <p:nvSpPr>
          <p:cNvPr id="89" name="PlaceHolder 27"/>
          <p:cNvSpPr>
            <a:spLocks noGrp="1"/>
          </p:cNvSpPr>
          <p:nvPr>
            <p:ph type="body"/>
          </p:nvPr>
        </p:nvSpPr>
        <p:spPr>
          <a:xfrm>
            <a:off x="2589120" y="2133720"/>
            <a:ext cx="8915040" cy="377712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n-US">
                <a:solidFill>
                  <a:srgbClr val="404040"/>
                </a:solidFill>
                <a:latin typeface="Century Gothic"/>
              </a:rPr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>
                <a:solidFill>
                  <a:srgbClr val="404040"/>
                </a:solidFill>
                <a:latin typeface="Century Gothic"/>
              </a:rPr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>
                <a:solidFill>
                  <a:srgbClr val="404040"/>
                </a:solidFill>
                <a:latin typeface="Century Gothic"/>
              </a:rPr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>
                <a:solidFill>
                  <a:srgbClr val="404040"/>
                </a:solidFill>
                <a:latin typeface="Century Gothic"/>
              </a:rPr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>
                <a:solidFill>
                  <a:srgbClr val="404040"/>
                </a:solidFill>
                <a:latin typeface="Century Gothic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>
                <a:solidFill>
                  <a:srgbClr val="404040"/>
                </a:solidFill>
                <a:latin typeface="Century Gothic"/>
              </a:rPr>
              <a:t>6.º Nível da estrutura de tópicos</a:t>
            </a:r>
            <a:endParaRPr/>
          </a:p>
          <a:p>
            <a:pPr>
              <a:lnSpc>
                <a:spcPct val="100000"/>
              </a:lnSpc>
              <a:buFont charset="2" typeface="Wingdings 3"/>
              <a:buChar char=""/>
            </a:pPr>
            <a:r>
              <a:rPr lang="en-US">
                <a:solidFill>
                  <a:srgbClr val="404040"/>
                </a:solidFill>
                <a:latin typeface="Century Gothic"/>
              </a:rPr>
              <a:t>7.º Nível da estrutura de tópicosClique para editar o texto mestre</a:t>
            </a:r>
            <a:endParaRPr/>
          </a:p>
          <a:p>
            <a:pPr lvl="1">
              <a:lnSpc>
                <a:spcPct val="100000"/>
              </a:lnSpc>
              <a:buFont charset="2" typeface="Wingdings 3"/>
              <a:buChar char=""/>
            </a:pPr>
            <a:r>
              <a:rPr lang="en-US" sz="1600">
                <a:solidFill>
                  <a:srgbClr val="404040"/>
                </a:solidFill>
                <a:latin typeface="Century Gothic"/>
              </a:rPr>
              <a:t>Segundo nível</a:t>
            </a:r>
            <a:endParaRPr/>
          </a:p>
          <a:p>
            <a:pPr lvl="1">
              <a:buFont charset="2" typeface="Wingdings 3"/>
              <a:buChar char=""/>
            </a:pPr>
            <a:r>
              <a:rPr lang="en-US" sz="1400">
                <a:solidFill>
                  <a:srgbClr val="404040"/>
                </a:solidFill>
                <a:latin typeface="Century Gothic"/>
              </a:rPr>
              <a:t>Terceiro nível</a:t>
            </a:r>
            <a:endParaRPr/>
          </a:p>
          <a:p>
            <a:pPr lvl="2">
              <a:buFont charset="2" typeface="Wingdings 3"/>
              <a:buChar char=""/>
            </a:pPr>
            <a:r>
              <a:rPr lang="en-US" sz="1200">
                <a:solidFill>
                  <a:srgbClr val="404040"/>
                </a:solidFill>
                <a:latin typeface="Century Gothic"/>
              </a:rPr>
              <a:t>Quarto nível</a:t>
            </a:r>
            <a:endParaRPr/>
          </a:p>
          <a:p>
            <a:pPr lvl="3">
              <a:buFont charset="2" typeface="Wingdings 3"/>
              <a:buChar char=""/>
            </a:pPr>
            <a:r>
              <a:rPr lang="en-US" sz="1200">
                <a:solidFill>
                  <a:srgbClr val="404040"/>
                </a:solidFill>
                <a:latin typeface="Century Gothic"/>
              </a:rPr>
              <a:t>Quinto nível</a:t>
            </a:r>
            <a:endParaRPr/>
          </a:p>
        </p:txBody>
      </p:sp>
      <p:sp>
        <p:nvSpPr>
          <p:cNvPr id="90" name="PlaceHolder 28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Century Gothic"/>
              </a:rPr>
              <a:t>26/05/15</a:t>
            </a:r>
            <a:endParaRPr/>
          </a:p>
        </p:txBody>
      </p:sp>
      <p:sp>
        <p:nvSpPr>
          <p:cNvPr id="91" name="PlaceHolder 29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92" name="CustomShape 30"/>
          <p:cNvSpPr/>
          <p:nvPr/>
        </p:nvSpPr>
        <p:spPr>
          <a:xfrm>
            <a:off x="-4320" y="714240"/>
            <a:ext cx="1588320" cy="506880"/>
          </a:xfrm>
          <a:prstGeom prst="rect">
            <a:avLst/>
          </a:prstGeom>
          <a:solidFill>
            <a:srgbClr val="a53010"/>
          </a:solidFill>
        </p:spPr>
      </p:sp>
      <p:sp>
        <p:nvSpPr>
          <p:cNvPr id="93" name="PlaceHolder 31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C141C121-8151-4101-B151-E11131B1F1F1}" type="slidenum">
              <a:rPr lang="pt-BR">
                <a:solidFill>
                  <a:srgbClr val="000000"/>
                </a:solidFill>
                <a:latin typeface="Century Gothic"/>
              </a:rPr>
              <a:t>&lt;número&gt;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2589120" y="2514600"/>
            <a:ext cx="8915040" cy="226260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5400">
                <a:solidFill>
                  <a:srgbClr val="262626"/>
                </a:solidFill>
                <a:latin typeface="Century Gothic"/>
              </a:rPr>
              <a:t>Teste U de Mann-Whitney</a:t>
            </a:r>
            <a:r>
              <a:rPr lang="en-US" sz="5400">
                <a:solidFill>
                  <a:srgbClr val="262626"/>
                </a:solidFill>
                <a:latin typeface="Century Gothic"/>
              </a:rPr>
              <a:t>	</a:t>
            </a:r>
            <a:endParaRPr/>
          </a:p>
        </p:txBody>
      </p:sp>
      <p:sp>
        <p:nvSpPr>
          <p:cNvPr id="127" name="TextShape 2"/>
          <p:cNvSpPr txBox="1"/>
          <p:nvPr/>
        </p:nvSpPr>
        <p:spPr>
          <a:xfrm>
            <a:off x="2589120" y="4777200"/>
            <a:ext cx="8915040" cy="15843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pt-BR">
                <a:solidFill>
                  <a:srgbClr val="595959"/>
                </a:solidFill>
                <a:latin typeface="Century Gothic"/>
              </a:rPr>
              <a:t>Vivian C. Monteiro Pereira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595959"/>
                </a:solidFill>
                <a:latin typeface="Century Gothic"/>
              </a:rPr>
              <a:t>Biomedicina – UFPR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595959"/>
                </a:solidFill>
                <a:latin typeface="Century Gothic"/>
              </a:rPr>
              <a:t>2015</a:t>
            </a:r>
            <a:endParaRPr/>
          </a:p>
          <a:p>
            <a:pPr>
              <a:lnSpc>
                <a:spcPct val="100000"/>
              </a:lnSpc>
            </a:pPr>
            <a:r>
              <a:rPr lang="pt-BR">
                <a:solidFill>
                  <a:srgbClr val="595959"/>
                </a:solidFill>
                <a:latin typeface="Century Gothic"/>
              </a:rPr>
              <a:t>Profª Silvia Shimakura</a:t>
            </a:r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n-US" sz="3600">
                <a:solidFill>
                  <a:srgbClr val="262626"/>
                </a:solidFill>
                <a:latin typeface="Century Gothic"/>
              </a:rPr>
              <a:t>Teste de Mann-Whitney (Teste U)</a:t>
            </a:r>
            <a:endParaRPr/>
          </a:p>
        </p:txBody>
      </p:sp>
      <p:sp>
        <p:nvSpPr>
          <p:cNvPr id="151" name="TextShape 2"/>
          <p:cNvSpPr txBox="1"/>
          <p:nvPr/>
        </p:nvSpPr>
        <p:spPr>
          <a:xfrm>
            <a:off x="2589120" y="1579680"/>
            <a:ext cx="8915040" cy="37771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>
                <a:solidFill>
                  <a:srgbClr val="404040"/>
                </a:solidFill>
                <a:latin typeface="Century Gothic"/>
              </a:rPr>
              <a:t>O teste pode ser aplicado tanto a U1 como a U2, pois ambos são simétricos em relação a média: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152" name="Imagem 3"/>
          <p:cNvPicPr/>
          <p:nvPr/>
        </p:nvPicPr>
        <p:blipFill>
          <a:blip r:embed="rId1"/>
          <a:stretch>
            <a:fillRect/>
          </a:stretch>
        </p:blipFill>
        <p:spPr>
          <a:xfrm>
            <a:off x="2867760" y="2305800"/>
            <a:ext cx="7945920" cy="2863080"/>
          </a:xfrm>
          <a:prstGeom prst="rect">
            <a:avLst/>
          </a:prstGeom>
        </p:spPr>
      </p:pic>
      <p:pic>
        <p:nvPicPr>
          <p:cNvPr descr="" id="153" name="Imagem 4"/>
          <p:cNvPicPr/>
          <p:nvPr/>
        </p:nvPicPr>
        <p:blipFill>
          <a:blip r:embed="rId2"/>
          <a:stretch>
            <a:fillRect/>
          </a:stretch>
        </p:blipFill>
        <p:spPr>
          <a:xfrm>
            <a:off x="1382040" y="5570280"/>
            <a:ext cx="10717200" cy="997920"/>
          </a:xfrm>
          <a:prstGeom prst="rect">
            <a:avLst/>
          </a:prstGeom>
        </p:spPr>
      </p:pic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n-US" sz="3600">
                <a:solidFill>
                  <a:srgbClr val="262626"/>
                </a:solidFill>
                <a:latin typeface="Century Gothic"/>
              </a:rPr>
              <a:t>Teste de Mann-Whitney (Teste U)</a:t>
            </a:r>
            <a:endParaRPr/>
          </a:p>
        </p:txBody>
      </p:sp>
      <p:sp>
        <p:nvSpPr>
          <p:cNvPr id="155" name="TextShape 2"/>
          <p:cNvSpPr txBox="1"/>
          <p:nvPr/>
        </p:nvSpPr>
        <p:spPr>
          <a:xfrm>
            <a:off x="2589120" y="1391040"/>
            <a:ext cx="8915040" cy="52286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charset="2" typeface="Wingdings 3"/>
              <a:buChar char=""/>
            </a:pPr>
            <a:r>
              <a:rPr lang="en-US">
                <a:solidFill>
                  <a:srgbClr val="404040"/>
                </a:solidFill>
                <a:latin typeface="Century Gothic"/>
              </a:rPr>
              <a:t>Valores críticos – Teste de Mann-Whitney: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156" name="Imagem 3"/>
          <p:cNvPicPr/>
          <p:nvPr/>
        </p:nvPicPr>
        <p:blipFill>
          <a:blip r:embed="rId1"/>
          <a:stretch>
            <a:fillRect/>
          </a:stretch>
        </p:blipFill>
        <p:spPr>
          <a:xfrm>
            <a:off x="3662640" y="1905120"/>
            <a:ext cx="6187320" cy="4858200"/>
          </a:xfrm>
          <a:prstGeom prst="rect">
            <a:avLst/>
          </a:prstGeom>
        </p:spPr>
      </p:pic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n-US" sz="3600">
                <a:solidFill>
                  <a:srgbClr val="262626"/>
                </a:solidFill>
                <a:latin typeface="Century Gothic"/>
              </a:rPr>
              <a:t>Teste de Mann-Whitney (Teste U)</a:t>
            </a:r>
            <a:endParaRPr/>
          </a:p>
        </p:txBody>
      </p:sp>
      <p:sp>
        <p:nvSpPr>
          <p:cNvPr id="158" name="TextShape 2"/>
          <p:cNvSpPr txBox="1"/>
          <p:nvPr/>
        </p:nvSpPr>
        <p:spPr>
          <a:xfrm>
            <a:off x="2589120" y="1391040"/>
            <a:ext cx="8915040" cy="52286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charset="2" typeface="Wingdings 3"/>
              <a:buChar char=""/>
            </a:pPr>
            <a:r>
              <a:rPr lang="en-US">
                <a:solidFill>
                  <a:srgbClr val="404040"/>
                </a:solidFill>
                <a:latin typeface="Century Gothic"/>
              </a:rPr>
              <a:t>Valores críticos – Teste de Mann-Whitney: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159" name="Imagem 4"/>
          <p:cNvPicPr/>
          <p:nvPr/>
        </p:nvPicPr>
        <p:blipFill>
          <a:blip r:embed="rId1"/>
          <a:stretch>
            <a:fillRect/>
          </a:stretch>
        </p:blipFill>
        <p:spPr>
          <a:xfrm>
            <a:off x="3572640" y="1905120"/>
            <a:ext cx="6177240" cy="4862520"/>
          </a:xfrm>
          <a:prstGeom prst="rect">
            <a:avLst/>
          </a:prstGeom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3600">
                <a:solidFill>
                  <a:srgbClr val="262626"/>
                </a:solidFill>
                <a:latin typeface="Century Gothic"/>
              </a:rPr>
              <a:t>Testes Paramétricos</a:t>
            </a:r>
            <a:endParaRPr/>
          </a:p>
        </p:txBody>
      </p:sp>
      <p:sp>
        <p:nvSpPr>
          <p:cNvPr id="129" name="TextShape 2"/>
          <p:cNvSpPr txBox="1"/>
          <p:nvPr/>
        </p:nvSpPr>
        <p:spPr>
          <a:xfrm>
            <a:off x="2589120" y="1313640"/>
            <a:ext cx="8915040" cy="51768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charset="2" typeface="Wingdings 3"/>
              <a:buChar char=""/>
            </a:pPr>
            <a:r>
              <a:rPr lang="en-US">
                <a:solidFill>
                  <a:srgbClr val="404040"/>
                </a:solidFill>
                <a:latin typeface="Century Gothic"/>
              </a:rPr>
              <a:t>O termo</a:t>
            </a:r>
            <a:r>
              <a:rPr b="1" i="1" lang="en-US">
                <a:solidFill>
                  <a:srgbClr val="404040"/>
                </a:solidFill>
                <a:latin typeface="Century Gothic"/>
              </a:rPr>
              <a:t> paramétrico </a:t>
            </a:r>
            <a:r>
              <a:rPr lang="en-US">
                <a:solidFill>
                  <a:srgbClr val="404040"/>
                </a:solidFill>
                <a:latin typeface="Century Gothic"/>
              </a:rPr>
              <a:t>refere-se aos parâmetros que definem as populações que apresentam distribuição normal e, portanto referem-se à média e ao desvio padrão – curva em forma de sino. </a:t>
            </a:r>
            <a:endParaRPr/>
          </a:p>
          <a:p>
            <a:pPr algn="just">
              <a:lnSpc>
                <a:spcPct val="100000"/>
              </a:lnSpc>
              <a:buFont charset="2" typeface="Wingdings 3"/>
              <a:buChar char=""/>
            </a:pPr>
            <a:r>
              <a:rPr lang="en-US">
                <a:solidFill>
                  <a:srgbClr val="404040"/>
                </a:solidFill>
                <a:latin typeface="Century Gothic"/>
              </a:rPr>
              <a:t>Estes testes são, em geral, os de maior poder, podendo ser aplicados mesmo quando ocorram pequenos desvios de normalidade ou da variância entre as amostras.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charset="2" typeface="Wingdings 3"/>
              <a:buChar char=""/>
            </a:pPr>
            <a:r>
              <a:rPr lang="en-US">
                <a:solidFill>
                  <a:srgbClr val="404040"/>
                </a:solidFill>
                <a:latin typeface="Century Gothic"/>
              </a:rPr>
              <a:t>Exigências:</a:t>
            </a:r>
            <a:endParaRPr/>
          </a:p>
          <a:p>
            <a:pPr algn="just" lvl="1">
              <a:lnSpc>
                <a:spcPct val="100000"/>
              </a:lnSpc>
              <a:buFont charset="2" typeface="Wingdings 3"/>
              <a:buChar char=""/>
            </a:pPr>
            <a:r>
              <a:rPr b="1" lang="en-US" sz="1600">
                <a:solidFill>
                  <a:srgbClr val="404040"/>
                </a:solidFill>
                <a:latin typeface="Century Gothic"/>
              </a:rPr>
              <a:t>1.Exigem que a amostra tenha uma distribuição normal, especialmente se tiverem uma dimensão inferior a 30. </a:t>
            </a:r>
            <a:endParaRPr/>
          </a:p>
          <a:p>
            <a:pPr algn="just" lvl="1">
              <a:lnSpc>
                <a:spcPct val="100000"/>
              </a:lnSpc>
              <a:buFont charset="2" typeface="Wingdings 3"/>
              <a:buChar char=""/>
            </a:pPr>
            <a:r>
              <a:rPr b="1" lang="en-US" sz="1600">
                <a:solidFill>
                  <a:srgbClr val="404040"/>
                </a:solidFill>
                <a:latin typeface="Century Gothic"/>
              </a:rPr>
              <a:t>2.Nas amostras de dimensão superior a 30, a distribuição aproxima-se de normal. </a:t>
            </a:r>
            <a:endParaRPr/>
          </a:p>
          <a:p>
            <a:pPr algn="just" lvl="1">
              <a:lnSpc>
                <a:spcPct val="100000"/>
              </a:lnSpc>
              <a:buFont charset="2" typeface="Wingdings 3"/>
              <a:buChar char=""/>
            </a:pPr>
            <a:r>
              <a:rPr b="1" lang="en-US" sz="1600">
                <a:solidFill>
                  <a:srgbClr val="404040"/>
                </a:solidFill>
                <a:latin typeface="Century Gothic"/>
              </a:rPr>
              <a:t>3.Homogeneidade de variância </a:t>
            </a:r>
            <a:endParaRPr/>
          </a:p>
          <a:p>
            <a:pPr algn="just" lvl="1">
              <a:lnSpc>
                <a:spcPct val="100000"/>
              </a:lnSpc>
              <a:buFont charset="2" typeface="Wingdings 3"/>
              <a:buChar char=""/>
            </a:pPr>
            <a:r>
              <a:rPr b="1" lang="en-US" sz="1600">
                <a:solidFill>
                  <a:srgbClr val="404040"/>
                </a:solidFill>
                <a:latin typeface="Century Gothic"/>
              </a:rPr>
              <a:t>4. Medidas feitas em escalas numéricas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3600">
                <a:solidFill>
                  <a:srgbClr val="262626"/>
                </a:solidFill>
                <a:latin typeface="Century Gothic"/>
              </a:rPr>
              <a:t>Testes Não-Paramétricos</a:t>
            </a:r>
            <a:endParaRPr/>
          </a:p>
        </p:txBody>
      </p:sp>
      <p:sp>
        <p:nvSpPr>
          <p:cNvPr id="131" name="TextShape 2"/>
          <p:cNvSpPr txBox="1"/>
          <p:nvPr/>
        </p:nvSpPr>
        <p:spPr>
          <a:xfrm>
            <a:off x="2589120" y="1506960"/>
            <a:ext cx="8915040" cy="5151240"/>
          </a:xfrm>
          <a:prstGeom prst="rect">
            <a:avLst/>
          </a:prstGeom>
        </p:spPr>
        <p:txBody>
          <a:bodyPr/>
          <a:p>
            <a:pPr algn="just">
              <a:lnSpc>
                <a:spcPct val="100000"/>
              </a:lnSpc>
              <a:buFont charset="2" typeface="Wingdings 3"/>
              <a:buChar char=""/>
            </a:pPr>
            <a:r>
              <a:rPr lang="en-US">
                <a:solidFill>
                  <a:srgbClr val="404040"/>
                </a:solidFill>
                <a:latin typeface="Century Gothic"/>
              </a:rPr>
              <a:t>Como o próprio nome sugere, a </a:t>
            </a:r>
            <a:r>
              <a:rPr i="1" lang="en-US">
                <a:solidFill>
                  <a:srgbClr val="404040"/>
                </a:solidFill>
                <a:latin typeface="Century Gothic"/>
              </a:rPr>
              <a:t>Estatística Não-Paramétrica </a:t>
            </a:r>
            <a:r>
              <a:rPr lang="en-US">
                <a:solidFill>
                  <a:srgbClr val="404040"/>
                </a:solidFill>
                <a:latin typeface="Century Gothic"/>
              </a:rPr>
              <a:t>independe dos parâmetros populacionais e de suas respectivas estimativas.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charset="2" typeface="Wingdings 3"/>
              <a:buChar char=""/>
            </a:pPr>
            <a:r>
              <a:rPr lang="en-US">
                <a:solidFill>
                  <a:srgbClr val="404040"/>
                </a:solidFill>
                <a:latin typeface="Century Gothic"/>
              </a:rPr>
              <a:t>Se a variável populacional analisada não segue uma distribuição normal e/ou as amostras forem pequenas, pode-se aplicar um teste </a:t>
            </a:r>
            <a:r>
              <a:rPr i="1" lang="en-US">
                <a:solidFill>
                  <a:srgbClr val="404040"/>
                </a:solidFill>
                <a:latin typeface="Century Gothic"/>
              </a:rPr>
              <a:t>Não-Paramétrico</a:t>
            </a:r>
            <a:r>
              <a:rPr lang="en-US">
                <a:solidFill>
                  <a:srgbClr val="404040"/>
                </a:solidFill>
                <a:latin typeface="Century Gothic"/>
              </a:rPr>
              <a:t>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charset="2" typeface="Wingdings 3"/>
              <a:buChar char=""/>
            </a:pPr>
            <a:r>
              <a:rPr b="1" i="1" lang="en-US">
                <a:solidFill>
                  <a:srgbClr val="404040"/>
                </a:solidFill>
                <a:latin typeface="Century Gothic"/>
              </a:rPr>
              <a:t>A lógica dos testes não-paramétricos é simples e são de execução mais fácil.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charset="2" typeface="Wingdings 3"/>
              <a:buChar char=""/>
            </a:pPr>
            <a:r>
              <a:rPr b="1" i="1" lang="en-US">
                <a:solidFill>
                  <a:srgbClr val="404040"/>
                </a:solidFill>
                <a:latin typeface="Century Gothic"/>
              </a:rPr>
              <a:t>Esses testes não utilizam os dados numéricos originais nos seus cálculos.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n-US" sz="3600">
                <a:solidFill>
                  <a:srgbClr val="262626"/>
                </a:solidFill>
                <a:latin typeface="Century Gothic"/>
              </a:rPr>
              <a:t>Teste de Mann-Whitney (Teste U)</a:t>
            </a:r>
            <a:endParaRPr/>
          </a:p>
        </p:txBody>
      </p:sp>
      <p:sp>
        <p:nvSpPr>
          <p:cNvPr id="133" name="TextShape 2"/>
          <p:cNvSpPr txBox="1"/>
          <p:nvPr/>
        </p:nvSpPr>
        <p:spPr>
          <a:xfrm>
            <a:off x="2589120" y="1725840"/>
            <a:ext cx="8915040" cy="4764960"/>
          </a:xfrm>
          <a:prstGeom prst="rect">
            <a:avLst/>
          </a:prstGeom>
        </p:spPr>
        <p:txBody>
          <a:bodyPr/>
          <a:p>
            <a:pPr algn="just">
              <a:lnSpc>
                <a:spcPct val="100000"/>
              </a:lnSpc>
              <a:buFont charset="2" typeface="Wingdings 3"/>
              <a:buChar char=""/>
            </a:pPr>
            <a:r>
              <a:rPr lang="en-US" sz="2000">
                <a:solidFill>
                  <a:srgbClr val="404040"/>
                </a:solidFill>
                <a:latin typeface="Century Gothic"/>
              </a:rPr>
              <a:t>É usado para testar se duas amostras independentes foram retiradas de populações com médias iguais.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charset="2" typeface="Wingdings 3"/>
              <a:buChar char=""/>
            </a:pPr>
            <a:r>
              <a:rPr lang="en-US" sz="2000">
                <a:solidFill>
                  <a:srgbClr val="404040"/>
                </a:solidFill>
                <a:latin typeface="Century Gothic"/>
              </a:rPr>
              <a:t>É uma alternativa para o teste t para amostras independentes quando a amostra for pequena e/ou as pressuposições, exigidas pelo teste t, estiverem seriamente comprometidas.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charset="2" typeface="Wingdings 3"/>
              <a:buChar char=""/>
            </a:pPr>
            <a:r>
              <a:rPr lang="en-US" sz="2000">
                <a:solidFill>
                  <a:srgbClr val="404040"/>
                </a:solidFill>
                <a:latin typeface="Century Gothic"/>
              </a:rPr>
              <a:t>A única exigência do teste de Mann-Whitney é a de que as observações sejam medidas em </a:t>
            </a:r>
            <a:r>
              <a:rPr b="1" lang="en-US" sz="2000">
                <a:solidFill>
                  <a:srgbClr val="404040"/>
                </a:solidFill>
                <a:latin typeface="Century Gothic"/>
              </a:rPr>
              <a:t>escala ordinal ou numérica</a:t>
            </a:r>
            <a:r>
              <a:rPr lang="en-US" sz="2000">
                <a:solidFill>
                  <a:srgbClr val="404040"/>
                </a:solidFill>
                <a:latin typeface="Century Gothic"/>
              </a:rPr>
              <a:t>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charset="2" typeface="Wingdings 3"/>
              <a:buChar char=""/>
            </a:pPr>
            <a:r>
              <a:rPr lang="en-US" sz="2000">
                <a:solidFill>
                  <a:srgbClr val="404040"/>
                </a:solidFill>
                <a:latin typeface="Century Gothic"/>
              </a:rPr>
              <a:t>O posto (escore ou rank) de um valor de um conjunto de n valores corresponde a um número natural que indicará a sua posição no conjunto anteriormente ordenado, isto é, todas as n observações recebem uma pontuação através dos números naturais 1, 2, 3, 4, ..., n.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n-US" sz="3600">
                <a:solidFill>
                  <a:srgbClr val="262626"/>
                </a:solidFill>
                <a:latin typeface="Century Gothic"/>
              </a:rPr>
              <a:t>Teste de Mann-Whitney (Teste U)</a:t>
            </a:r>
            <a:endParaRPr/>
          </a:p>
        </p:txBody>
      </p:sp>
      <p:sp>
        <p:nvSpPr>
          <p:cNvPr id="135" name="TextShape 2"/>
          <p:cNvSpPr txBox="1"/>
          <p:nvPr/>
        </p:nvSpPr>
        <p:spPr>
          <a:xfrm>
            <a:off x="2589120" y="1584000"/>
            <a:ext cx="8915040" cy="4867920"/>
          </a:xfrm>
          <a:prstGeom prst="rect">
            <a:avLst/>
          </a:prstGeom>
        </p:spPr>
        <p:txBody>
          <a:bodyPr/>
          <a:p>
            <a:pPr algn="just">
              <a:lnSpc>
                <a:spcPct val="100000"/>
              </a:lnSpc>
              <a:buFont charset="2" typeface="Wingdings 3"/>
              <a:buChar char=""/>
            </a:pPr>
            <a:r>
              <a:rPr lang="en-US" sz="2400">
                <a:solidFill>
                  <a:srgbClr val="404040"/>
                </a:solidFill>
                <a:latin typeface="Century Gothic"/>
              </a:rPr>
              <a:t>Procedimento: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b="1" lang="en-US">
                <a:solidFill>
                  <a:srgbClr val="404040"/>
                </a:solidFill>
                <a:latin typeface="Century Gothic"/>
              </a:rPr>
              <a:t>1- Formular as hipóteses:</a:t>
            </a:r>
            <a:r>
              <a:rPr lang="en-US">
                <a:solidFill>
                  <a:srgbClr val="404040"/>
                </a:solidFill>
                <a:latin typeface="Century Gothic"/>
              </a:rPr>
              <a:t> a hipótese em teste é a de que as medidas feitas no par são iguais.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b="1" lang="en-US">
                <a:solidFill>
                  <a:srgbClr val="404040"/>
                </a:solidFill>
                <a:latin typeface="Century Gothic"/>
              </a:rPr>
              <a:t>2 -</a:t>
            </a:r>
            <a:r>
              <a:rPr lang="en-US">
                <a:solidFill>
                  <a:srgbClr val="404040"/>
                </a:solidFill>
                <a:latin typeface="Century Gothic"/>
              </a:rPr>
              <a:t> Coloque os dados dos dois grupos em uma única ordenação crescente. Às observações empatadas atribuir a média dos postos correspondentes;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b="1" lang="en-US">
                <a:solidFill>
                  <a:srgbClr val="404040"/>
                </a:solidFill>
                <a:latin typeface="Century Gothic"/>
              </a:rPr>
              <a:t>3 - </a:t>
            </a:r>
            <a:r>
              <a:rPr lang="en-US">
                <a:solidFill>
                  <a:srgbClr val="404040"/>
                </a:solidFill>
                <a:latin typeface="Century Gothic"/>
              </a:rPr>
              <a:t>Considerar :</a:t>
            </a:r>
            <a:r>
              <a:rPr lang="en-US" sz="800">
                <a:solidFill>
                  <a:srgbClr val="404040"/>
                </a:solidFill>
                <a:latin typeface="Century Gothic"/>
              </a:rPr>
              <a:t> </a:t>
            </a:r>
            <a:endParaRPr/>
          </a:p>
          <a:p>
            <a:pPr algn="just" lvl="1">
              <a:lnSpc>
                <a:spcPct val="100000"/>
              </a:lnSpc>
              <a:buFont charset="2" typeface="Wingdings 3"/>
              <a:buChar char=""/>
            </a:pPr>
            <a:r>
              <a:rPr i="1" lang="en-US" sz="1600">
                <a:solidFill>
                  <a:srgbClr val="404040"/>
                </a:solidFill>
                <a:latin typeface="Century Gothic"/>
              </a:rPr>
              <a:t>n1 </a:t>
            </a:r>
            <a:r>
              <a:rPr lang="en-US" sz="1600">
                <a:solidFill>
                  <a:srgbClr val="404040"/>
                </a:solidFill>
                <a:latin typeface="Century Gothic"/>
              </a:rPr>
              <a:t>número de casos do grupo 1;</a:t>
            </a:r>
            <a:endParaRPr/>
          </a:p>
          <a:p>
            <a:pPr algn="just" lvl="1">
              <a:lnSpc>
                <a:spcPct val="100000"/>
              </a:lnSpc>
              <a:buFont charset="2" typeface="Wingdings 3"/>
              <a:buChar char=""/>
            </a:pPr>
            <a:r>
              <a:rPr i="1" lang="en-US" sz="1600">
                <a:solidFill>
                  <a:srgbClr val="404040"/>
                </a:solidFill>
                <a:latin typeface="Century Gothic"/>
              </a:rPr>
              <a:t>n2 </a:t>
            </a:r>
            <a:r>
              <a:rPr lang="en-US" sz="1600">
                <a:solidFill>
                  <a:srgbClr val="404040"/>
                </a:solidFill>
                <a:latin typeface="Century Gothic"/>
              </a:rPr>
              <a:t>número de casos do grupo 2;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b="1" lang="en-US">
                <a:solidFill>
                  <a:srgbClr val="404040"/>
                </a:solidFill>
                <a:latin typeface="Century Gothic"/>
              </a:rPr>
              <a:t>4 – </a:t>
            </a:r>
            <a:r>
              <a:rPr lang="en-US">
                <a:solidFill>
                  <a:srgbClr val="404040"/>
                </a:solidFill>
                <a:latin typeface="Century Gothic"/>
              </a:rPr>
              <a:t>Calcular:</a:t>
            </a:r>
            <a:endParaRPr/>
          </a:p>
          <a:p>
            <a:pPr algn="just" lvl="1">
              <a:lnSpc>
                <a:spcPct val="100000"/>
              </a:lnSpc>
              <a:buFont charset="2" typeface="Wingdings 3"/>
              <a:buChar char=""/>
            </a:pPr>
            <a:r>
              <a:rPr lang="en-US" sz="1600">
                <a:solidFill>
                  <a:srgbClr val="404040"/>
                </a:solidFill>
                <a:latin typeface="Century Gothic"/>
              </a:rPr>
              <a:t>R1</a:t>
            </a:r>
            <a:r>
              <a:rPr i="1" lang="en-US" sz="900">
                <a:solidFill>
                  <a:srgbClr val="404040"/>
                </a:solidFill>
                <a:latin typeface="Century Gothic"/>
              </a:rPr>
              <a:t> </a:t>
            </a:r>
            <a:r>
              <a:rPr lang="en-US" sz="1600">
                <a:solidFill>
                  <a:srgbClr val="404040"/>
                </a:solidFill>
                <a:latin typeface="Century Gothic"/>
              </a:rPr>
              <a:t>= soma dos postos do grupo 1;</a:t>
            </a:r>
            <a:endParaRPr/>
          </a:p>
          <a:p>
            <a:pPr algn="just" lvl="1">
              <a:lnSpc>
                <a:spcPct val="100000"/>
              </a:lnSpc>
              <a:buFont charset="2" typeface="Wingdings 3"/>
              <a:buChar char=""/>
            </a:pPr>
            <a:r>
              <a:rPr lang="en-US" sz="1600">
                <a:solidFill>
                  <a:srgbClr val="404040"/>
                </a:solidFill>
                <a:latin typeface="Century Gothic"/>
              </a:rPr>
              <a:t>R2= soma dos postos do grupo 2 ;</a:t>
            </a: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n-US" sz="3600">
                <a:solidFill>
                  <a:srgbClr val="262626"/>
                </a:solidFill>
                <a:latin typeface="Century Gothic"/>
              </a:rPr>
              <a:t>Teste de Mann-Whitney (Teste U)</a:t>
            </a:r>
            <a:endParaRPr/>
          </a:p>
        </p:txBody>
      </p:sp>
      <p:sp>
        <p:nvSpPr>
          <p:cNvPr id="137" name="TextShape 2"/>
          <p:cNvSpPr txBox="1"/>
          <p:nvPr/>
        </p:nvSpPr>
        <p:spPr>
          <a:xfrm>
            <a:off x="2589120" y="1622880"/>
            <a:ext cx="8915040" cy="42879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n-US">
                <a:solidFill>
                  <a:srgbClr val="404040"/>
                </a:solidFill>
                <a:latin typeface="Century Gothic"/>
              </a:rPr>
              <a:t>5 –</a:t>
            </a:r>
            <a:r>
              <a:rPr lang="en-US">
                <a:solidFill>
                  <a:srgbClr val="404040"/>
                </a:solidFill>
                <a:latin typeface="Century Gothic"/>
              </a:rPr>
              <a:t> Calcular a estatística de Mann-Whitney: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en-US">
                <a:solidFill>
                  <a:srgbClr val="404040"/>
                </a:solidFill>
                <a:latin typeface="Century Gothic"/>
              </a:rPr>
              <a:t>6 -</a:t>
            </a:r>
            <a:r>
              <a:rPr lang="en-US">
                <a:solidFill>
                  <a:srgbClr val="404040"/>
                </a:solidFill>
                <a:latin typeface="Century Gothic"/>
              </a:rPr>
              <a:t> Escolher o menor valor de U, se </a:t>
            </a:r>
            <a:r>
              <a:rPr i="1" lang="en-US">
                <a:solidFill>
                  <a:srgbClr val="404040"/>
                </a:solidFill>
                <a:latin typeface="Century Gothic"/>
              </a:rPr>
              <a:t>n </a:t>
            </a:r>
            <a:r>
              <a:rPr lang="en-US">
                <a:solidFill>
                  <a:srgbClr val="404040"/>
                </a:solidFill>
                <a:latin typeface="Century Gothic"/>
              </a:rPr>
              <a:t>&lt; 20 utilizar a tabela de valores críticos de Mann-Whitney (</a:t>
            </a:r>
            <a:r>
              <a:rPr i="1" lang="en-US">
                <a:solidFill>
                  <a:srgbClr val="404040"/>
                </a:solidFill>
                <a:latin typeface="Century Gothic"/>
              </a:rPr>
              <a:t>U</a:t>
            </a:r>
            <a:r>
              <a:rPr lang="en-US">
                <a:solidFill>
                  <a:srgbClr val="404040"/>
                </a:solidFill>
                <a:latin typeface="Century Gothic"/>
              </a:rPr>
              <a:t>), caso contrário é utilizado no cálculo de z (aproximação da normal):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138" name="Imagem 3"/>
          <p:cNvPicPr/>
          <p:nvPr/>
        </p:nvPicPr>
        <p:blipFill>
          <a:blip r:embed="rId1"/>
          <a:stretch>
            <a:fillRect/>
          </a:stretch>
        </p:blipFill>
        <p:spPr>
          <a:xfrm>
            <a:off x="5519880" y="2126520"/>
            <a:ext cx="2800440" cy="1447560"/>
          </a:xfrm>
          <a:prstGeom prst="rect">
            <a:avLst/>
          </a:prstGeom>
        </p:spPr>
      </p:pic>
      <p:pic>
        <p:nvPicPr>
          <p:cNvPr descr="" id="139" name="Imagem 4"/>
          <p:cNvPicPr/>
          <p:nvPr/>
        </p:nvPicPr>
        <p:blipFill>
          <a:blip r:embed="rId2"/>
          <a:stretch>
            <a:fillRect/>
          </a:stretch>
        </p:blipFill>
        <p:spPr>
          <a:xfrm>
            <a:off x="3471840" y="5237280"/>
            <a:ext cx="6896880" cy="894960"/>
          </a:xfrm>
          <a:prstGeom prst="rect">
            <a:avLst/>
          </a:prstGeom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n-US" sz="3600">
                <a:solidFill>
                  <a:srgbClr val="262626"/>
                </a:solidFill>
                <a:latin typeface="Century Gothic"/>
              </a:rPr>
              <a:t>Teste de Mann-Whitney (Teste U)</a:t>
            </a:r>
            <a:endParaRPr/>
          </a:p>
        </p:txBody>
      </p:sp>
      <p:sp>
        <p:nvSpPr>
          <p:cNvPr id="141" name="TextShape 2"/>
          <p:cNvSpPr txBox="1"/>
          <p:nvPr/>
        </p:nvSpPr>
        <p:spPr>
          <a:xfrm>
            <a:off x="2589120" y="2133720"/>
            <a:ext cx="8915040" cy="37771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n-US">
                <a:solidFill>
                  <a:srgbClr val="404040"/>
                </a:solidFill>
                <a:latin typeface="Century Gothic"/>
              </a:rPr>
              <a:t>7 –</a:t>
            </a:r>
            <a:r>
              <a:rPr lang="en-US">
                <a:solidFill>
                  <a:srgbClr val="404040"/>
                </a:solidFill>
                <a:latin typeface="Century Gothic"/>
              </a:rPr>
              <a:t> Para comparar amostras com n1 e n2 &gt; 7, o teste pode ser aplicado por aproximação normal: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404040"/>
                </a:solidFill>
                <a:latin typeface="Century Gothic"/>
              </a:rPr>
              <a:t>	</a:t>
            </a:r>
            <a:r>
              <a:rPr lang="en-US">
                <a:solidFill>
                  <a:srgbClr val="404040"/>
                </a:solidFill>
                <a:latin typeface="Century Gothic"/>
              </a:rPr>
              <a:t>Neste caso, a aproximação será: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142" name="Imagem 3"/>
          <p:cNvPicPr/>
          <p:nvPr/>
        </p:nvPicPr>
        <p:blipFill>
          <a:blip r:embed="rId1"/>
          <a:stretch>
            <a:fillRect/>
          </a:stretch>
        </p:blipFill>
        <p:spPr>
          <a:xfrm>
            <a:off x="4488480" y="3054600"/>
            <a:ext cx="4476960" cy="799920"/>
          </a:xfrm>
          <a:prstGeom prst="rect">
            <a:avLst/>
          </a:prstGeom>
        </p:spPr>
      </p:pic>
      <p:pic>
        <p:nvPicPr>
          <p:cNvPr descr="" id="143" name="Imagem 4"/>
          <p:cNvPicPr/>
          <p:nvPr/>
        </p:nvPicPr>
        <p:blipFill>
          <a:blip r:embed="rId2"/>
          <a:stretch>
            <a:fillRect/>
          </a:stretch>
        </p:blipFill>
        <p:spPr>
          <a:xfrm>
            <a:off x="5317200" y="4982040"/>
            <a:ext cx="2819520" cy="780840"/>
          </a:xfrm>
          <a:prstGeom prst="rect">
            <a:avLst/>
          </a:prstGeom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n-US" sz="3600">
                <a:solidFill>
                  <a:srgbClr val="262626"/>
                </a:solidFill>
                <a:latin typeface="Century Gothic"/>
              </a:rPr>
              <a:t>Teste de Mann-Whitney (Teste U)</a:t>
            </a:r>
            <a:endParaRPr/>
          </a:p>
        </p:txBody>
      </p:sp>
      <p:sp>
        <p:nvSpPr>
          <p:cNvPr id="145" name="TextShape 2"/>
          <p:cNvSpPr txBox="1"/>
          <p:nvPr/>
        </p:nvSpPr>
        <p:spPr>
          <a:xfrm>
            <a:off x="2372400" y="1657080"/>
            <a:ext cx="8915040" cy="37771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charset="2" typeface="Wingdings 3"/>
              <a:buChar char=""/>
            </a:pPr>
            <a:r>
              <a:rPr b="1" lang="en-US">
                <a:solidFill>
                  <a:srgbClr val="404040"/>
                </a:solidFill>
                <a:latin typeface="Century Gothic"/>
              </a:rPr>
              <a:t>Exemplo:</a:t>
            </a:r>
            <a:r>
              <a:rPr lang="en-US">
                <a:solidFill>
                  <a:srgbClr val="404040"/>
                </a:solidFill>
                <a:latin typeface="Century Gothic"/>
              </a:rPr>
              <a:t> Verificar se os dados das duas amostras apresentam diferença significativa.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146" name="Imagem 3"/>
          <p:cNvPicPr/>
          <p:nvPr/>
        </p:nvPicPr>
        <p:blipFill>
          <a:blip r:embed="rId1"/>
          <a:stretch>
            <a:fillRect/>
          </a:stretch>
        </p:blipFill>
        <p:spPr>
          <a:xfrm>
            <a:off x="4967640" y="2521800"/>
            <a:ext cx="3029040" cy="3333960"/>
          </a:xfrm>
          <a:prstGeom prst="rect">
            <a:avLst/>
          </a:prstGeom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2593080" y="624240"/>
            <a:ext cx="8911440" cy="12805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n-US" sz="3600">
                <a:solidFill>
                  <a:srgbClr val="262626"/>
                </a:solidFill>
                <a:latin typeface="Century Gothic"/>
              </a:rPr>
              <a:t>Teste de Mann-Whitney (Teste U)</a:t>
            </a:r>
            <a:endParaRPr/>
          </a:p>
        </p:txBody>
      </p:sp>
      <p:sp>
        <p:nvSpPr>
          <p:cNvPr id="148" name="TextShape 2"/>
          <p:cNvSpPr txBox="1"/>
          <p:nvPr/>
        </p:nvSpPr>
        <p:spPr>
          <a:xfrm>
            <a:off x="2589120" y="2133720"/>
            <a:ext cx="8915040" cy="37771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n-US">
                <a:solidFill>
                  <a:srgbClr val="404040"/>
                </a:solidFill>
                <a:latin typeface="Century Gothic"/>
              </a:rPr>
              <a:t>1 - </a:t>
            </a:r>
            <a:r>
              <a:rPr lang="en-US">
                <a:solidFill>
                  <a:srgbClr val="404040"/>
                </a:solidFill>
                <a:latin typeface="Century Gothic"/>
              </a:rPr>
              <a:t>Procede-se à ordenação dos valores para obtenção dos seus postos e posteriormente seu somatório.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charset="2" typeface="Wingdings 3"/>
              <a:buChar char=""/>
            </a:pPr>
            <a:r>
              <a:rPr lang="en-US">
                <a:solidFill>
                  <a:srgbClr val="404040"/>
                </a:solidFill>
                <a:latin typeface="Century Gothic"/>
              </a:rPr>
              <a:t>n1 = 8 </a:t>
            </a:r>
            <a:endParaRPr/>
          </a:p>
          <a:p>
            <a:pPr>
              <a:lnSpc>
                <a:spcPct val="100000"/>
              </a:lnSpc>
              <a:buFont charset="2" typeface="Wingdings 3"/>
              <a:buChar char=""/>
            </a:pPr>
            <a:r>
              <a:rPr lang="en-US">
                <a:solidFill>
                  <a:srgbClr val="404040"/>
                </a:solidFill>
                <a:latin typeface="Century Gothic"/>
              </a:rPr>
              <a:t>n2 = 7</a:t>
            </a:r>
            <a:endParaRPr/>
          </a:p>
          <a:p>
            <a:pPr>
              <a:lnSpc>
                <a:spcPct val="100000"/>
              </a:lnSpc>
              <a:buFont charset="2" typeface="Wingdings 3"/>
              <a:buChar char=""/>
            </a:pPr>
            <a:r>
              <a:rPr lang="en-US">
                <a:solidFill>
                  <a:srgbClr val="404040"/>
                </a:solidFill>
                <a:latin typeface="Century Gothic"/>
              </a:rPr>
              <a:t>R1 = 85</a:t>
            </a:r>
            <a:endParaRPr/>
          </a:p>
          <a:p>
            <a:pPr>
              <a:lnSpc>
                <a:spcPct val="100000"/>
              </a:lnSpc>
              <a:buFont charset="2" typeface="Wingdings 3"/>
              <a:buChar char=""/>
            </a:pPr>
            <a:r>
              <a:rPr lang="en-US">
                <a:solidFill>
                  <a:srgbClr val="404040"/>
                </a:solidFill>
                <a:latin typeface="Century Gothic"/>
              </a:rPr>
              <a:t>R2 = 35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en-US">
                <a:solidFill>
                  <a:srgbClr val="404040"/>
                </a:solidFill>
                <a:latin typeface="Century Gothic"/>
              </a:rPr>
              <a:t>2 –</a:t>
            </a:r>
            <a:r>
              <a:rPr lang="en-US">
                <a:solidFill>
                  <a:srgbClr val="404040"/>
                </a:solidFill>
                <a:latin typeface="Century Gothic"/>
              </a:rPr>
              <a:t> Efetuando os cálculos: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149" name="Imagem 3"/>
          <p:cNvPicPr/>
          <p:nvPr/>
        </p:nvPicPr>
        <p:blipFill>
          <a:blip r:embed="rId1"/>
          <a:stretch>
            <a:fillRect/>
          </a:stretch>
        </p:blipFill>
        <p:spPr>
          <a:xfrm>
            <a:off x="3014280" y="4920480"/>
            <a:ext cx="7848720" cy="990360"/>
          </a:xfrm>
          <a:prstGeom prst="rect">
            <a:avLst/>
          </a:prstGeom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